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4" r:id="rId2"/>
    <p:sldId id="265" r:id="rId3"/>
    <p:sldId id="266" r:id="rId4"/>
    <p:sldId id="267" r:id="rId5"/>
    <p:sldId id="268" r:id="rId6"/>
    <p:sldId id="269" r:id="rId7"/>
    <p:sldId id="270" r:id="rId8"/>
    <p:sldId id="271" r:id="rId9"/>
    <p:sldId id="272" r:id="rId10"/>
    <p:sldId id="281" r:id="rId11"/>
    <p:sldId id="273" r:id="rId12"/>
    <p:sldId id="274" r:id="rId13"/>
    <p:sldId id="275" r:id="rId14"/>
    <p:sldId id="276" r:id="rId15"/>
    <p:sldId id="277" r:id="rId16"/>
    <p:sldId id="278" r:id="rId17"/>
    <p:sldId id="279" r:id="rId18"/>
    <p:sldId id="280" r:id="rId19"/>
    <p:sldId id="282" r:id="rId20"/>
    <p:sldId id="260" r:id="rId21"/>
    <p:sldId id="263" r:id="rId22"/>
    <p:sldId id="262" r:id="rId23"/>
    <p:sldId id="261" r:id="rId24"/>
    <p:sldId id="258" r:id="rId25"/>
    <p:sldId id="259" r:id="rId26"/>
    <p:sldId id="283" r:id="rId27"/>
    <p:sldId id="25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93" autoAdjust="0"/>
  </p:normalViewPr>
  <p:slideViewPr>
    <p:cSldViewPr>
      <p:cViewPr varScale="1">
        <p:scale>
          <a:sx n="65" d="100"/>
          <a:sy n="65" d="100"/>
        </p:scale>
        <p:origin x="49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6B4D9-F20B-49DA-804C-BAAFBED8988A}" type="datetimeFigureOut">
              <a:rPr lang="en-US" smtClean="0"/>
              <a:t>4/19/2018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D40E9-FA40-4432-8379-C450B46EE51E}" type="slidenum">
              <a:rPr lang="en-US" smtClean="0"/>
              <a:t>‹#›</a:t>
            </a:fld>
            <a:endParaRPr lang="en-US"/>
          </a:p>
        </p:txBody>
      </p:sp>
    </p:spTree>
    <p:extLst>
      <p:ext uri="{BB962C8B-B14F-4D97-AF65-F5344CB8AC3E}">
        <p14:creationId xmlns:p14="http://schemas.microsoft.com/office/powerpoint/2010/main" val="213044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1F3FBE-3438-440B-9812-6076334E8BCB}" type="slidenum">
              <a:rPr lang="en-US" smtClean="0"/>
              <a:t>1</a:t>
            </a:fld>
            <a:endParaRPr lang="en-US"/>
          </a:p>
        </p:txBody>
      </p:sp>
    </p:spTree>
    <p:extLst>
      <p:ext uri="{BB962C8B-B14F-4D97-AF65-F5344CB8AC3E}">
        <p14:creationId xmlns:p14="http://schemas.microsoft.com/office/powerpoint/2010/main" val="315963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1F3FBE-3438-440B-9812-6076334E8BCB}" type="slidenum">
              <a:rPr lang="en-US" smtClean="0"/>
              <a:t>10</a:t>
            </a:fld>
            <a:endParaRPr lang="en-US"/>
          </a:p>
        </p:txBody>
      </p:sp>
    </p:spTree>
    <p:extLst>
      <p:ext uri="{BB962C8B-B14F-4D97-AF65-F5344CB8AC3E}">
        <p14:creationId xmlns:p14="http://schemas.microsoft.com/office/powerpoint/2010/main" val="3159630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01297-2CAA-4A95-9FC2-65ACC63C636C}"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8F5956-E1FE-48E1-881D-AEFD0F1F61F5}"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C9E26-E883-4CAE-95D9-E2497344A7C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a:p>
            <a:pPr marL="171450" indent="-171450" eaLnBrk="1" hangingPunct="1">
              <a:spcBef>
                <a:spcPct val="0"/>
              </a:spcBef>
              <a:buFontTx/>
              <a:buChar char="•"/>
            </a:pPr>
            <a:endParaRPr lang="en-US" alt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0EED8E-E4A5-4044-87DD-24E4F005A00C}"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ACDC0-526A-46B3-A781-DC4E231BEE1D}"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1F3FBE-3438-440B-9812-6076334E8BCB}" type="slidenum">
              <a:rPr lang="en-US" smtClean="0"/>
              <a:t>19</a:t>
            </a:fld>
            <a:endParaRPr lang="en-US"/>
          </a:p>
        </p:txBody>
      </p:sp>
    </p:spTree>
    <p:extLst>
      <p:ext uri="{BB962C8B-B14F-4D97-AF65-F5344CB8AC3E}">
        <p14:creationId xmlns:p14="http://schemas.microsoft.com/office/powerpoint/2010/main" val="315963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kern="1200" dirty="0" smtClean="0">
                <a:solidFill>
                  <a:schemeClr val="tx1"/>
                </a:solidFill>
                <a:effectLst/>
                <a:latin typeface="+mn-lt"/>
                <a:ea typeface="+mn-ea"/>
                <a:cs typeface="+mn-cs"/>
              </a:rPr>
              <a:t>Teachers will recognize student efforts by posting student work monthly. </a:t>
            </a:r>
            <a:endParaRPr lang="en-US" u="none" dirty="0" smtClean="0"/>
          </a:p>
          <a:p>
            <a:pPr marL="171450" indent="-171450">
              <a:buFont typeface="Arial" panose="020B0604020202020204" pitchFamily="34" charset="0"/>
              <a:buChar char="•"/>
            </a:pPr>
            <a:r>
              <a:rPr lang="en-US" u="none" dirty="0" smtClean="0"/>
              <a:t>The implementation of 4th quarter incentive field trips will utilize the disciplinary </a:t>
            </a:r>
            <a:r>
              <a:rPr lang="en-US" dirty="0" smtClean="0"/>
              <a:t>technique of Punishment and Reinforcement to promote motivational competency while reinforcing positive social skills.  Marzano’s (2003) research assigns a .97 effect size to the disciplinary technique of Punishment and Reinforcement.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Monthly concerns from Continuous Improvement Committee suggests that there needs to be more of an emphasis on punitive discipline.  Survey Results from the 2017 3rd quarter Secondary School Student Climate Survey data suggests that 80% of students at Henderson Middle School DO NOT accept and follow rules.  60% of students surveyed feel that misbehavior DOES affect learning in the classroom.  Relatively, 66% of educators surveyed believe that disciplining students DOES hinder classroom instructional time.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intervention process for students receiving five or more referrals is progressive discipline in accordance with LRSD student handbook.  Students also receive support via SBIT.  Student recommended to the SBIT committee are also recommended to a mental health agency.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FD40E9-FA40-4432-8379-C450B46EE51E}" type="slidenum">
              <a:rPr lang="en-US" smtClean="0"/>
              <a:t>20</a:t>
            </a:fld>
            <a:endParaRPr lang="en-US"/>
          </a:p>
        </p:txBody>
      </p:sp>
    </p:spTree>
    <p:extLst>
      <p:ext uri="{BB962C8B-B14F-4D97-AF65-F5344CB8AC3E}">
        <p14:creationId xmlns:p14="http://schemas.microsoft.com/office/powerpoint/2010/main" val="230234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kern="1200" dirty="0" smtClean="0">
                <a:solidFill>
                  <a:schemeClr val="tx1"/>
                </a:solidFill>
                <a:effectLst/>
                <a:latin typeface="+mn-lt"/>
                <a:ea typeface="+mn-ea"/>
                <a:cs typeface="+mn-cs"/>
              </a:rPr>
              <a:t>NJHS will honor teachers of the month regularly.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leadership strategy of Affirmation has a .19 average effect size on student achievement.</a:t>
            </a:r>
            <a:endParaRPr lang="en-US" u="none" dirty="0"/>
          </a:p>
        </p:txBody>
      </p:sp>
      <p:sp>
        <p:nvSpPr>
          <p:cNvPr id="4" name="Slide Number Placeholder 3"/>
          <p:cNvSpPr>
            <a:spLocks noGrp="1"/>
          </p:cNvSpPr>
          <p:nvPr>
            <p:ph type="sldNum" sz="quarter" idx="10"/>
          </p:nvPr>
        </p:nvSpPr>
        <p:spPr/>
        <p:txBody>
          <a:bodyPr/>
          <a:lstStyle/>
          <a:p>
            <a:fld id="{E0FD40E9-FA40-4432-8379-C450B46EE51E}" type="slidenum">
              <a:rPr lang="en-US" smtClean="0"/>
              <a:t>21</a:t>
            </a:fld>
            <a:endParaRPr lang="en-US"/>
          </a:p>
        </p:txBody>
      </p:sp>
    </p:spTree>
    <p:extLst>
      <p:ext uri="{BB962C8B-B14F-4D97-AF65-F5344CB8AC3E}">
        <p14:creationId xmlns:p14="http://schemas.microsoft.com/office/powerpoint/2010/main" val="230694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Student Supports: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All the listed supports from Quarter 2 are still in place for students (lunch tutoring, IXL &amp; </a:t>
            </a:r>
            <a:r>
              <a:rPr lang="en-US" sz="1200" kern="1200" dirty="0" err="1" smtClean="0">
                <a:solidFill>
                  <a:schemeClr val="tx1"/>
                </a:solidFill>
                <a:effectLst/>
                <a:latin typeface="+mn-lt"/>
                <a:ea typeface="+mn-ea"/>
                <a:cs typeface="+mn-cs"/>
              </a:rPr>
              <a:t>Odysseyware</a:t>
            </a:r>
            <a:r>
              <a:rPr lang="en-US" sz="1200" kern="1200" dirty="0" smtClean="0">
                <a:solidFill>
                  <a:schemeClr val="tx1"/>
                </a:solidFill>
                <a:effectLst/>
                <a:latin typeface="+mn-lt"/>
                <a:ea typeface="+mn-ea"/>
                <a:cs typeface="+mn-cs"/>
              </a:rPr>
              <a:t> access, after-school program).</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Saturday School support was developed and started at the end of 3rd Quarter to allow students an opportunity to work on and complete assignments.  Root Causes of the high percentages of Ds/Fs were determined to be students receiving “Zeros” on their Classwork and Homework assignments, mostly due to NOT Turning the assignments in.  Students not completing any assignments is then reflected in the poor performance on the Unit Tests.  Saturday School had been recommended to the D &amp; F students in order to provide them a place to complete &amp; turn in assignments outside of the school day.  Teachers are available at Saturday School to assist students.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Teacher Supports: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Collaboration Periods are in place 3 times a week for teachers to collectively plan and analyze data.</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Math Instructional Facilitator is available to the teachers as a resource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Blended Learning strategies are in use in every Regular Ed Math classroom</a:t>
            </a: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4 out of 5 teachers incorporate </a:t>
            </a:r>
            <a:r>
              <a:rPr lang="en-US" sz="1200" kern="1200" dirty="0" err="1" smtClean="0">
                <a:solidFill>
                  <a:schemeClr val="tx1"/>
                </a:solidFill>
                <a:effectLst/>
                <a:latin typeface="+mn-lt"/>
                <a:ea typeface="+mn-ea"/>
                <a:cs typeface="+mn-cs"/>
              </a:rPr>
              <a:t>Odysseyware</a:t>
            </a:r>
            <a:r>
              <a:rPr lang="en-US" sz="1200" kern="1200" dirty="0" smtClean="0">
                <a:solidFill>
                  <a:schemeClr val="tx1"/>
                </a:solidFill>
                <a:effectLst/>
                <a:latin typeface="+mn-lt"/>
                <a:ea typeface="+mn-ea"/>
                <a:cs typeface="+mn-cs"/>
              </a:rPr>
              <a:t> Software in a Blended Model</a:t>
            </a: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3 out of 5 use Flipped Instruction in a Blended Model</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Laying the Foundation Training has been offered to the Math teachers by the District for this upcoming summer (1 teacher &amp; 1 MIF will be attending)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FD40E9-FA40-4432-8379-C450B46EE51E}" type="slidenum">
              <a:rPr lang="en-US" smtClean="0"/>
              <a:t>22</a:t>
            </a:fld>
            <a:endParaRPr lang="en-US"/>
          </a:p>
        </p:txBody>
      </p:sp>
    </p:spTree>
    <p:extLst>
      <p:ext uri="{BB962C8B-B14F-4D97-AF65-F5344CB8AC3E}">
        <p14:creationId xmlns:p14="http://schemas.microsoft.com/office/powerpoint/2010/main" val="230234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smtClean="0"/>
              <a:t>There </a:t>
            </a:r>
            <a:r>
              <a:rPr lang="en-US" dirty="0"/>
              <a:t>is an over representation of referrals in the 9</a:t>
            </a:r>
            <a:r>
              <a:rPr lang="en-US" baseline="30000" dirty="0"/>
              <a:t>th</a:t>
            </a:r>
            <a:r>
              <a:rPr lang="en-US" dirty="0"/>
              <a:t> grade.  Our School of Innovation application discusses a variety of methods to address the varied needs of 9</a:t>
            </a:r>
            <a:r>
              <a:rPr lang="en-US" baseline="30000" dirty="0"/>
              <a:t>th</a:t>
            </a:r>
            <a:r>
              <a:rPr lang="en-US" dirty="0"/>
              <a:t> grade students.  We have begun the process of implementing personalized learning, consistent use of instructional strategies most often utilized in AVID classroom, in addition to an intentional cultural shift in learning expectations.  We will continue to research other best practices such as “Focus on Freshman” to better support student needs. </a:t>
            </a:r>
          </a:p>
          <a:p>
            <a:r>
              <a:rPr lang="en-US" b="0" dirty="0" smtClean="0"/>
              <a:t>In</a:t>
            </a:r>
            <a:r>
              <a:rPr lang="en-US" b="0" baseline="0" dirty="0" smtClean="0"/>
              <a:t> addition,</a:t>
            </a:r>
            <a:r>
              <a:rPr lang="en-US" b="0" dirty="0" smtClean="0"/>
              <a:t> </a:t>
            </a:r>
            <a:r>
              <a:rPr lang="en-US" dirty="0" smtClean="0"/>
              <a:t>we </a:t>
            </a:r>
            <a:r>
              <a:rPr lang="en-US" dirty="0"/>
              <a:t>are implementing PBIS through our Student Behavior Intervention Team (SBIT) process.    This process is reducing the referrals to ALE providing an opportunity through a contract to improve their behavior.</a:t>
            </a:r>
          </a:p>
        </p:txBody>
      </p:sp>
      <p:sp>
        <p:nvSpPr>
          <p:cNvPr id="4" name="Slide Number Placeholder 3"/>
          <p:cNvSpPr>
            <a:spLocks noGrp="1"/>
          </p:cNvSpPr>
          <p:nvPr>
            <p:ph type="sldNum" sz="quarter" idx="10"/>
          </p:nvPr>
        </p:nvSpPr>
        <p:spPr/>
        <p:txBody>
          <a:bodyPr/>
          <a:lstStyle/>
          <a:p>
            <a:fld id="{3C1F3FBE-3438-440B-9812-6076334E8BCB}" type="slidenum">
              <a:rPr lang="en-US" smtClean="0"/>
              <a:t>2</a:t>
            </a:fld>
            <a:endParaRPr lang="en-US"/>
          </a:p>
        </p:txBody>
      </p:sp>
    </p:spTree>
    <p:extLst>
      <p:ext uri="{BB962C8B-B14F-4D97-AF65-F5344CB8AC3E}">
        <p14:creationId xmlns:p14="http://schemas.microsoft.com/office/powerpoint/2010/main" val="3183440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 Supports: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Drop Everything And Read (DEAR) using </a:t>
            </a:r>
            <a:r>
              <a:rPr lang="en-US" sz="1200" kern="1200" dirty="0" err="1" smtClean="0">
                <a:solidFill>
                  <a:schemeClr val="tx1"/>
                </a:solidFill>
                <a:effectLst/>
                <a:latin typeface="+mn-lt"/>
                <a:ea typeface="+mn-ea"/>
                <a:cs typeface="+mn-cs"/>
              </a:rPr>
              <a:t>myON</a:t>
            </a:r>
            <a:r>
              <a:rPr lang="en-US" sz="1200" kern="1200" dirty="0" smtClean="0">
                <a:solidFill>
                  <a:schemeClr val="tx1"/>
                </a:solidFill>
                <a:effectLst/>
                <a:latin typeface="+mn-lt"/>
                <a:ea typeface="+mn-ea"/>
                <a:cs typeface="+mn-cs"/>
              </a:rPr>
              <a:t> has been instituted 5 days per week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Academic Saturday School has been implemented for students who are struggling or missing work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School Program is available to students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IXL (computer practice) is available to all Henderson students.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Teacher Supports: </a:t>
            </a:r>
            <a:r>
              <a:rPr lang="en-US" sz="7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Collaboration periods are in place 3 times a week for teachers to collectively plan and analyze data.</a:t>
            </a:r>
          </a:p>
          <a:p>
            <a:pPr marL="628650" lvl="1" indent="-171450">
              <a:buFont typeface="Arial" panose="020B0604020202020204" pitchFamily="34" charset="0"/>
              <a:buChar char="•"/>
            </a:pP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Literacy Instructional Facilitator is available to the teachers as a resource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Laying the Foundation training offered to all English teachers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0FD40E9-FA40-4432-8379-C450B46EE51E}" type="slidenum">
              <a:rPr lang="en-US" smtClean="0"/>
              <a:t>23</a:t>
            </a:fld>
            <a:endParaRPr lang="en-US"/>
          </a:p>
        </p:txBody>
      </p:sp>
    </p:spTree>
    <p:extLst>
      <p:ext uri="{BB962C8B-B14F-4D97-AF65-F5344CB8AC3E}">
        <p14:creationId xmlns:p14="http://schemas.microsoft.com/office/powerpoint/2010/main" val="234302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a:t>
            </a:r>
            <a:r>
              <a:rPr lang="en-US" dirty="0"/>
              <a:t>teachers are not in the classroom, the student is not learning at capacity. The belief of the school leadership team is that if there is no teacher, learning is limited.  </a:t>
            </a:r>
            <a:r>
              <a:rPr lang="en-US" i="0" dirty="0"/>
              <a:t>As reported by teaching staff, after an absence, there is evidence that shows students do not make the progress requested with a person other than the assigned classroom teacher.  It is the belief, as evidenced by teacher reporting and student work not being completed that absenteeism does negatively impact student learning</a:t>
            </a:r>
            <a:r>
              <a:rPr lang="en-US" i="1" dirty="0"/>
              <a:t>.  </a:t>
            </a:r>
            <a:r>
              <a:rPr lang="en-US" b="0" dirty="0" smtClean="0"/>
              <a:t>One</a:t>
            </a:r>
            <a:r>
              <a:rPr lang="en-US" b="0" baseline="0" dirty="0" smtClean="0"/>
              <a:t> </a:t>
            </a:r>
            <a:r>
              <a:rPr lang="en-US" b="0" dirty="0" smtClean="0"/>
              <a:t>method</a:t>
            </a:r>
            <a:r>
              <a:rPr lang="en-US" b="0" baseline="0" dirty="0" smtClean="0"/>
              <a:t> we utilized to </a:t>
            </a:r>
            <a:r>
              <a:rPr lang="en-US" b="0" dirty="0" smtClean="0"/>
              <a:t>intervene in an extreme case of chronic absenteeism</a:t>
            </a:r>
            <a:r>
              <a:rPr lang="en-US" b="0" baseline="0" dirty="0" smtClean="0"/>
              <a:t> included</a:t>
            </a:r>
            <a:r>
              <a:rPr lang="en-US" b="0" dirty="0" smtClean="0"/>
              <a:t> moving </a:t>
            </a:r>
            <a:r>
              <a:rPr lang="en-US" dirty="0"/>
              <a:t>students to a classroom where they </a:t>
            </a:r>
            <a:r>
              <a:rPr lang="en-US" dirty="0" smtClean="0"/>
              <a:t>received instruction from a </a:t>
            </a:r>
            <a:r>
              <a:rPr lang="en-US" dirty="0"/>
              <a:t>certified </a:t>
            </a:r>
            <a:r>
              <a:rPr lang="en-US" dirty="0" smtClean="0"/>
              <a:t>teacher, to include the instructional facilitator, rather than</a:t>
            </a:r>
            <a:r>
              <a:rPr lang="en-US" baseline="0" dirty="0" smtClean="0"/>
              <a:t> continuing with a variety of substitutes when a</a:t>
            </a:r>
            <a:r>
              <a:rPr lang="en-US" dirty="0" smtClean="0"/>
              <a:t> teacher was </a:t>
            </a:r>
            <a:r>
              <a:rPr lang="en-US" dirty="0"/>
              <a:t>out for an extended leave.</a:t>
            </a:r>
          </a:p>
        </p:txBody>
      </p:sp>
      <p:sp>
        <p:nvSpPr>
          <p:cNvPr id="4" name="Slide Number Placeholder 3"/>
          <p:cNvSpPr>
            <a:spLocks noGrp="1"/>
          </p:cNvSpPr>
          <p:nvPr>
            <p:ph type="sldNum" sz="quarter" idx="10"/>
          </p:nvPr>
        </p:nvSpPr>
        <p:spPr/>
        <p:txBody>
          <a:bodyPr/>
          <a:lstStyle/>
          <a:p>
            <a:fld id="{3C1F3FBE-3438-440B-9812-6076334E8BCB}" type="slidenum">
              <a:rPr lang="en-US" smtClean="0"/>
              <a:t>3</a:t>
            </a:fld>
            <a:endParaRPr lang="en-US"/>
          </a:p>
        </p:txBody>
      </p:sp>
    </p:spTree>
    <p:extLst>
      <p:ext uri="{BB962C8B-B14F-4D97-AF65-F5344CB8AC3E}">
        <p14:creationId xmlns:p14="http://schemas.microsoft.com/office/powerpoint/2010/main" val="366091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t>
            </a:r>
            <a:r>
              <a:rPr lang="en-US" dirty="0"/>
              <a:t>Unit Assessment scores are inclusive of students who are not first time 9</a:t>
            </a:r>
            <a:r>
              <a:rPr lang="en-US" baseline="30000" dirty="0"/>
              <a:t>th</a:t>
            </a:r>
            <a:r>
              <a:rPr lang="en-US" dirty="0"/>
              <a:t> and or 10</a:t>
            </a:r>
            <a:r>
              <a:rPr lang="en-US" baseline="30000" dirty="0"/>
              <a:t>th</a:t>
            </a:r>
            <a:r>
              <a:rPr lang="en-US" dirty="0"/>
              <a:t> graders.  This explains why the 9</a:t>
            </a:r>
            <a:r>
              <a:rPr lang="en-US" baseline="30000" dirty="0"/>
              <a:t>th</a:t>
            </a:r>
            <a:r>
              <a:rPr lang="en-US" dirty="0"/>
              <a:t> and 10</a:t>
            </a:r>
            <a:r>
              <a:rPr lang="en-US" baseline="30000" dirty="0"/>
              <a:t>th</a:t>
            </a:r>
            <a:r>
              <a:rPr lang="en-US" dirty="0"/>
              <a:t> grade Unit Assessment Data has been combined as there may also be 11</a:t>
            </a:r>
            <a:r>
              <a:rPr lang="en-US" baseline="30000" dirty="0"/>
              <a:t>th</a:t>
            </a:r>
            <a:r>
              <a:rPr lang="en-US" dirty="0"/>
              <a:t> and 12</a:t>
            </a:r>
            <a:r>
              <a:rPr lang="en-US" baseline="30000" dirty="0"/>
              <a:t>th</a:t>
            </a:r>
            <a:r>
              <a:rPr lang="en-US" dirty="0"/>
              <a:t> grade students taking the class and subsequently engaging in the pre/post assessments.</a:t>
            </a:r>
          </a:p>
          <a:p>
            <a:pPr lvl="0"/>
            <a:r>
              <a:rPr lang="en-US" b="0" dirty="0" smtClean="0"/>
              <a:t>Supports in </a:t>
            </a:r>
            <a:r>
              <a:rPr lang="en-US" b="0" dirty="0"/>
              <a:t>place to students and teachers to improve learning </a:t>
            </a:r>
            <a:r>
              <a:rPr lang="en-US" b="0" dirty="0" smtClean="0"/>
              <a:t>include: </a:t>
            </a:r>
            <a:r>
              <a:rPr lang="en-US" i="1" dirty="0" smtClean="0"/>
              <a:t>City </a:t>
            </a:r>
            <a:r>
              <a:rPr lang="en-US" i="1" dirty="0"/>
              <a:t>Year </a:t>
            </a:r>
            <a:r>
              <a:rPr lang="en-US" i="1" dirty="0" smtClean="0"/>
              <a:t>working </a:t>
            </a:r>
            <a:r>
              <a:rPr lang="en-US" i="1" dirty="0"/>
              <a:t>with a targeted group of students in the 9</a:t>
            </a:r>
            <a:r>
              <a:rPr lang="en-US" i="1" baseline="30000" dirty="0"/>
              <a:t>th</a:t>
            </a:r>
            <a:r>
              <a:rPr lang="en-US" i="1" dirty="0"/>
              <a:t> grade to provide behavior, attendance, and academic support.  After school and before school tutoring is offered through 21</a:t>
            </a:r>
            <a:r>
              <a:rPr lang="en-US" i="1" baseline="30000" dirty="0"/>
              <a:t>st</a:t>
            </a:r>
            <a:r>
              <a:rPr lang="en-US" i="1" dirty="0"/>
              <a:t> Century Grants.  Intervention support is being provided to math students with a certified math teacher.  Realigned Special Education Program to personalize learning to better meet the challenging learning needs of students receiving SPED services.</a:t>
            </a:r>
            <a:endParaRPr lang="en-US" dirty="0"/>
          </a:p>
          <a:p>
            <a:endParaRPr lang="en-US" dirty="0"/>
          </a:p>
        </p:txBody>
      </p:sp>
      <p:sp>
        <p:nvSpPr>
          <p:cNvPr id="4" name="Slide Number Placeholder 3"/>
          <p:cNvSpPr>
            <a:spLocks noGrp="1"/>
          </p:cNvSpPr>
          <p:nvPr>
            <p:ph type="sldNum" sz="quarter" idx="10"/>
          </p:nvPr>
        </p:nvSpPr>
        <p:spPr/>
        <p:txBody>
          <a:bodyPr/>
          <a:lstStyle/>
          <a:p>
            <a:fld id="{3C1F3FBE-3438-440B-9812-6076334E8BCB}" type="slidenum">
              <a:rPr lang="en-US" smtClean="0"/>
              <a:t>4</a:t>
            </a:fld>
            <a:endParaRPr lang="en-US"/>
          </a:p>
        </p:txBody>
      </p:sp>
    </p:spTree>
    <p:extLst>
      <p:ext uri="{BB962C8B-B14F-4D97-AF65-F5344CB8AC3E}">
        <p14:creationId xmlns:p14="http://schemas.microsoft.com/office/powerpoint/2010/main" val="415912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There </a:t>
            </a:r>
            <a:r>
              <a:rPr lang="en-US" dirty="0"/>
              <a:t>is a consistent decline in the number of students with D’s or F’s in ELA each quarter both during the grading period and on the unit assessments administered.  We noted that the number of students with D’s or F’s in ELA is also consistent with the Pre/Post Unit assessments.  </a:t>
            </a:r>
            <a:endParaRPr lang="en-US" dirty="0" smtClean="0"/>
          </a:p>
          <a:p>
            <a:endParaRPr lang="en-US" dirty="0" smtClean="0"/>
          </a:p>
          <a:p>
            <a:r>
              <a:rPr lang="en-US" dirty="0" smtClean="0"/>
              <a:t>Special</a:t>
            </a:r>
            <a:r>
              <a:rPr lang="en-US" baseline="0" dirty="0" smtClean="0"/>
              <a:t> Note:  </a:t>
            </a:r>
            <a:r>
              <a:rPr lang="en-US" dirty="0" smtClean="0"/>
              <a:t>As</a:t>
            </a:r>
            <a:r>
              <a:rPr lang="en-US" baseline="0" dirty="0" smtClean="0"/>
              <a:t> with the math data, t</a:t>
            </a:r>
            <a:r>
              <a:rPr lang="en-US" dirty="0" smtClean="0"/>
              <a:t>he </a:t>
            </a:r>
            <a:r>
              <a:rPr lang="en-US" dirty="0"/>
              <a:t>number of students classified as a 9</a:t>
            </a:r>
            <a:r>
              <a:rPr lang="en-US" baseline="30000" dirty="0"/>
              <a:t>th</a:t>
            </a:r>
            <a:r>
              <a:rPr lang="en-US" dirty="0"/>
              <a:t> or 10</a:t>
            </a:r>
            <a:r>
              <a:rPr lang="en-US" baseline="30000" dirty="0"/>
              <a:t>th</a:t>
            </a:r>
            <a:r>
              <a:rPr lang="en-US" dirty="0"/>
              <a:t> grader varies each semester as students who are repeating may meet their required credits and be reclassified.  The Unit Assessment scores are inclusive of students who are not first time 9</a:t>
            </a:r>
            <a:r>
              <a:rPr lang="en-US" baseline="30000" dirty="0"/>
              <a:t>th</a:t>
            </a:r>
            <a:r>
              <a:rPr lang="en-US" dirty="0"/>
              <a:t> and or 10</a:t>
            </a:r>
            <a:r>
              <a:rPr lang="en-US" baseline="30000" dirty="0"/>
              <a:t>th</a:t>
            </a:r>
            <a:r>
              <a:rPr lang="en-US" dirty="0"/>
              <a:t> graders.  This explains why the 9</a:t>
            </a:r>
            <a:r>
              <a:rPr lang="en-US" baseline="30000" dirty="0"/>
              <a:t>th</a:t>
            </a:r>
            <a:r>
              <a:rPr lang="en-US" dirty="0"/>
              <a:t> and 10</a:t>
            </a:r>
            <a:r>
              <a:rPr lang="en-US" baseline="30000" dirty="0"/>
              <a:t>th</a:t>
            </a:r>
            <a:r>
              <a:rPr lang="en-US" dirty="0"/>
              <a:t> grade Unit Assessment Data has been combined as there may also be 11</a:t>
            </a:r>
            <a:r>
              <a:rPr lang="en-US" baseline="30000" dirty="0"/>
              <a:t>th</a:t>
            </a:r>
            <a:r>
              <a:rPr lang="en-US" dirty="0"/>
              <a:t> and 12</a:t>
            </a:r>
            <a:r>
              <a:rPr lang="en-US" baseline="30000" dirty="0"/>
              <a:t>th</a:t>
            </a:r>
            <a:r>
              <a:rPr lang="en-US" dirty="0"/>
              <a:t> grade students taking the class and subsequently engaging in the pre/post assessments. </a:t>
            </a:r>
          </a:p>
          <a:p>
            <a:pPr lvl="0"/>
            <a:r>
              <a:rPr lang="en-US" b="0" dirty="0" smtClean="0"/>
              <a:t>Similar to math, supports </a:t>
            </a:r>
            <a:r>
              <a:rPr lang="en-US" b="0" dirty="0"/>
              <a:t>in place to </a:t>
            </a:r>
            <a:r>
              <a:rPr lang="en-US" b="0" dirty="0" smtClean="0"/>
              <a:t>improve </a:t>
            </a:r>
            <a:r>
              <a:rPr lang="en-US" b="0" dirty="0"/>
              <a:t>learning </a:t>
            </a:r>
            <a:r>
              <a:rPr lang="en-US" b="0" dirty="0" smtClean="0"/>
              <a:t>include:  </a:t>
            </a:r>
            <a:r>
              <a:rPr lang="en-US" i="1" dirty="0"/>
              <a:t>City Year works with a targeted group of students in the 9</a:t>
            </a:r>
            <a:r>
              <a:rPr lang="en-US" i="1" baseline="30000" dirty="0"/>
              <a:t>th</a:t>
            </a:r>
            <a:r>
              <a:rPr lang="en-US" i="1" dirty="0"/>
              <a:t> grade to provide behavior, attendance, and academic support.  After school and before school tutoring is offered through 21</a:t>
            </a:r>
            <a:r>
              <a:rPr lang="en-US" i="1" baseline="30000" dirty="0"/>
              <a:t>st</a:t>
            </a:r>
            <a:r>
              <a:rPr lang="en-US" i="1" dirty="0"/>
              <a:t> Century Grants. Realigned Special Education Program to personalize learning to better meet the challenging learning needs of students receiving SPED services.</a:t>
            </a:r>
            <a:endParaRPr lang="en-US" dirty="0"/>
          </a:p>
        </p:txBody>
      </p:sp>
      <p:sp>
        <p:nvSpPr>
          <p:cNvPr id="4" name="Slide Number Placeholder 3"/>
          <p:cNvSpPr>
            <a:spLocks noGrp="1"/>
          </p:cNvSpPr>
          <p:nvPr>
            <p:ph type="sldNum" sz="quarter" idx="10"/>
          </p:nvPr>
        </p:nvSpPr>
        <p:spPr/>
        <p:txBody>
          <a:bodyPr/>
          <a:lstStyle/>
          <a:p>
            <a:fld id="{3C1F3FBE-3438-440B-9812-6076334E8BCB}" type="slidenum">
              <a:rPr lang="en-US" smtClean="0"/>
              <a:t>5</a:t>
            </a:fld>
            <a:endParaRPr lang="en-US"/>
          </a:p>
        </p:txBody>
      </p:sp>
    </p:spTree>
    <p:extLst>
      <p:ext uri="{BB962C8B-B14F-4D97-AF65-F5344CB8AC3E}">
        <p14:creationId xmlns:p14="http://schemas.microsoft.com/office/powerpoint/2010/main" val="121532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Our classroom observation and unit</a:t>
            </a:r>
            <a:r>
              <a:rPr lang="en-US" baseline="0" dirty="0" smtClean="0"/>
              <a:t> assessment data suggests that core instruction in math and literacy is lagging.  In addition, engaging and rigorous lesson planning and instruction are not consistent in the building, schoolwide. </a:t>
            </a:r>
          </a:p>
          <a:p>
            <a:r>
              <a:rPr lang="en-US" baseline="0" dirty="0" smtClean="0"/>
              <a:t>As noted previously, teacher attendance has been a concerning issue in addition to student chronic absenteeism.</a:t>
            </a:r>
          </a:p>
          <a:p>
            <a:r>
              <a:rPr lang="en-US" baseline="0" dirty="0" smtClean="0"/>
              <a:t>The graduation rate at Hall has been at a steady decline and we have been researching ways to address each of our challenges.</a:t>
            </a:r>
            <a:endParaRPr lang="en-US" dirty="0"/>
          </a:p>
        </p:txBody>
      </p:sp>
      <p:sp>
        <p:nvSpPr>
          <p:cNvPr id="4" name="Slide Number Placeholder 3"/>
          <p:cNvSpPr>
            <a:spLocks noGrp="1"/>
          </p:cNvSpPr>
          <p:nvPr>
            <p:ph type="sldNum" sz="quarter" idx="10"/>
          </p:nvPr>
        </p:nvSpPr>
        <p:spPr/>
        <p:txBody>
          <a:bodyPr/>
          <a:lstStyle/>
          <a:p>
            <a:fld id="{3C1F3FBE-3438-440B-9812-6076334E8BCB}" type="slidenum">
              <a:rPr lang="en-US" smtClean="0"/>
              <a:t>6</a:t>
            </a:fld>
            <a:endParaRPr lang="en-US"/>
          </a:p>
        </p:txBody>
      </p:sp>
    </p:spTree>
    <p:extLst>
      <p:ext uri="{BB962C8B-B14F-4D97-AF65-F5344CB8AC3E}">
        <p14:creationId xmlns:p14="http://schemas.microsoft.com/office/powerpoint/2010/main" val="146271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587" indent="-228587" defTabSz="914350">
              <a:buFontTx/>
              <a:buAutoNum type="arabicPeriod"/>
            </a:pPr>
            <a:r>
              <a:rPr lang="en-US" dirty="0" smtClean="0"/>
              <a:t>We</a:t>
            </a:r>
            <a:r>
              <a:rPr lang="en-US" baseline="0" dirty="0" smtClean="0"/>
              <a:t> have mapped out a plan to f</a:t>
            </a:r>
            <a:r>
              <a:rPr lang="en-US" dirty="0" smtClean="0"/>
              <a:t>ollow the Continuous Cycle of Improvement via the ADE protocol “</a:t>
            </a:r>
            <a:r>
              <a:rPr lang="en-US" b="1" dirty="0" smtClean="0"/>
              <a:t>Plan, Do, Check</a:t>
            </a:r>
            <a:r>
              <a:rPr lang="en-US" dirty="0" smtClean="0"/>
              <a:t>” to be strategic in full implementation of each ESSA Indicator. We are being</a:t>
            </a:r>
            <a:r>
              <a:rPr lang="en-US" baseline="0" dirty="0" smtClean="0"/>
              <a:t> guided by our Diagnostic Analysis developed as a School Leadership Team in the early months of Fall 2017.</a:t>
            </a:r>
            <a:endParaRPr lang="en-US" dirty="0" smtClean="0"/>
          </a:p>
          <a:p>
            <a:pPr marL="228587" indent="-228587" defTabSz="914350">
              <a:buFontTx/>
              <a:buAutoNum type="arabicPeriod"/>
            </a:pPr>
            <a:r>
              <a:rPr lang="en-US" dirty="0" smtClean="0"/>
              <a:t>As</a:t>
            </a:r>
            <a:r>
              <a:rPr lang="en-US" baseline="0" dirty="0" smtClean="0"/>
              <a:t> w</a:t>
            </a:r>
            <a:r>
              <a:rPr lang="en-US" dirty="0" smtClean="0"/>
              <a:t>e</a:t>
            </a:r>
            <a:r>
              <a:rPr lang="en-US" baseline="0" dirty="0" smtClean="0"/>
              <a:t> work through this process, we are transitioning our mindset to become intentional and purposeful in our approach to have a l</a:t>
            </a:r>
            <a:r>
              <a:rPr lang="en-US" dirty="0" smtClean="0"/>
              <a:t>aser focus on </a:t>
            </a:r>
            <a:r>
              <a:rPr lang="en-US" b="1" dirty="0" smtClean="0"/>
              <a:t>Goal Statement #1</a:t>
            </a:r>
            <a:r>
              <a:rPr lang="en-US" dirty="0" smtClean="0"/>
              <a:t>: </a:t>
            </a:r>
          </a:p>
          <a:p>
            <a:pPr marL="228587" indent="-228587" defTabSz="914350">
              <a:buFontTx/>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3C1F3FBE-3438-440B-9812-6076334E8BCB}" type="slidenum">
              <a:rPr lang="en-US" smtClean="0"/>
              <a:t>7</a:t>
            </a:fld>
            <a:endParaRPr lang="en-US"/>
          </a:p>
        </p:txBody>
      </p:sp>
    </p:spTree>
    <p:extLst>
      <p:ext uri="{BB962C8B-B14F-4D97-AF65-F5344CB8AC3E}">
        <p14:creationId xmlns:p14="http://schemas.microsoft.com/office/powerpoint/2010/main" val="333529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Priority</a:t>
            </a:r>
            <a:r>
              <a:rPr lang="en-US" baseline="0" dirty="0" smtClean="0"/>
              <a:t>  - Affect change and obtain “quick wins” within the areas we can immediately make an impact.  </a:t>
            </a:r>
          </a:p>
          <a:p>
            <a:r>
              <a:rPr lang="en-US" baseline="0" dirty="0" smtClean="0"/>
              <a:t>The SQSS provides ample opportunities for our school to improve and increase in our score.  It is highly likely we can improve our graduation rate simply by evaluating our systems and developing firm protocols and procedures to support student retention and engagement through graduation.  The evaluation of systems began during the 3</a:t>
            </a:r>
            <a:r>
              <a:rPr lang="en-US" baseline="30000" dirty="0" smtClean="0"/>
              <a:t>rd</a:t>
            </a:r>
            <a:r>
              <a:rPr lang="en-US" baseline="0" dirty="0" smtClean="0"/>
              <a:t> quarter with Dr. Lynda Johnson taking the lead to work directly with our attendance and registrar offices.</a:t>
            </a:r>
            <a:endParaRPr lang="en-US" dirty="0"/>
          </a:p>
        </p:txBody>
      </p:sp>
      <p:sp>
        <p:nvSpPr>
          <p:cNvPr id="4" name="Slide Number Placeholder 3"/>
          <p:cNvSpPr>
            <a:spLocks noGrp="1"/>
          </p:cNvSpPr>
          <p:nvPr>
            <p:ph type="sldNum" sz="quarter" idx="10"/>
          </p:nvPr>
        </p:nvSpPr>
        <p:spPr/>
        <p:txBody>
          <a:bodyPr/>
          <a:lstStyle/>
          <a:p>
            <a:fld id="{B317805E-848E-42DF-8636-FECCC1F49598}" type="slidenum">
              <a:rPr lang="en-US" smtClean="0"/>
              <a:t>8</a:t>
            </a:fld>
            <a:endParaRPr lang="en-US"/>
          </a:p>
        </p:txBody>
      </p:sp>
    </p:spTree>
    <p:extLst>
      <p:ext uri="{BB962C8B-B14F-4D97-AF65-F5344CB8AC3E}">
        <p14:creationId xmlns:p14="http://schemas.microsoft.com/office/powerpoint/2010/main" val="159876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shared with the faculty</a:t>
            </a:r>
            <a:r>
              <a:rPr lang="en-US" baseline="0" dirty="0" smtClean="0"/>
              <a:t> that </a:t>
            </a:r>
            <a:r>
              <a:rPr lang="en-US" dirty="0" smtClean="0"/>
              <a:t>15% of our total ESSA score comes from the SQSS</a:t>
            </a:r>
          </a:p>
          <a:p>
            <a:endParaRPr lang="en-US" dirty="0" smtClean="0"/>
          </a:p>
          <a:p>
            <a:r>
              <a:rPr lang="en-US" u="sng" dirty="0" smtClean="0"/>
              <a:t>Yellow: </a:t>
            </a:r>
            <a:r>
              <a:rPr lang="en-US" dirty="0" smtClean="0"/>
              <a:t>Work in Progress 2017-2018 Focus</a:t>
            </a:r>
          </a:p>
          <a:p>
            <a:r>
              <a:rPr lang="en-US" u="sng" dirty="0" smtClean="0"/>
              <a:t>Orange: </a:t>
            </a:r>
            <a:r>
              <a:rPr lang="en-US" dirty="0" smtClean="0"/>
              <a:t>2018-2019 Focus </a:t>
            </a:r>
            <a:r>
              <a:rPr lang="en-US" sz="1800" dirty="0"/>
              <a:t>Action Plan</a:t>
            </a:r>
          </a:p>
          <a:p>
            <a:pPr rtl="0" eaLnBrk="1" fontAlgn="ctr" latinLnBrk="0" hangingPunct="1"/>
            <a:r>
              <a:rPr lang="en-US" b="1" dirty="0"/>
              <a:t>Science Achievement &amp; </a:t>
            </a:r>
            <a:r>
              <a:rPr lang="en-US" b="1" dirty="0" smtClean="0"/>
              <a:t>Growth:</a:t>
            </a:r>
            <a:r>
              <a:rPr lang="en-US" b="1" baseline="0" dirty="0" smtClean="0"/>
              <a:t> </a:t>
            </a:r>
            <a:endParaRPr lang="en-US" dirty="0"/>
          </a:p>
          <a:p>
            <a:pPr marL="168244" indent="-168244" fontAlgn="t">
              <a:buFont typeface="Arial" panose="020B0604020202020204" pitchFamily="34" charset="0"/>
              <a:buChar char="•"/>
            </a:pPr>
            <a:r>
              <a:rPr lang="en-US" b="0" dirty="0"/>
              <a:t>Continue &amp; extend vertical alignment with middle schools </a:t>
            </a:r>
          </a:p>
          <a:p>
            <a:pPr marL="168244" indent="-168244" fontAlgn="t">
              <a:buFont typeface="Arial" panose="020B0604020202020204" pitchFamily="34" charset="0"/>
              <a:buChar char="•"/>
            </a:pPr>
            <a:r>
              <a:rPr lang="en-US" b="0" dirty="0"/>
              <a:t>ACT Prep</a:t>
            </a:r>
          </a:p>
          <a:p>
            <a:pPr rtl="0" eaLnBrk="1" fontAlgn="t" latinLnBrk="0" hangingPunct="1"/>
            <a:r>
              <a:rPr lang="en-US" b="1" dirty="0"/>
              <a:t>GPA 2.8 or better on 4.0 scale</a:t>
            </a:r>
            <a:endParaRPr lang="en-US" dirty="0"/>
          </a:p>
          <a:p>
            <a:pPr marL="168244" indent="-168244">
              <a:buFont typeface="Arial" panose="020B0604020202020204" pitchFamily="34" charset="0"/>
              <a:buChar char="•"/>
            </a:pPr>
            <a:r>
              <a:rPr lang="en-US" dirty="0"/>
              <a:t>Individualized/Personalized Learning</a:t>
            </a:r>
          </a:p>
          <a:p>
            <a:pPr marL="168244" indent="-168244" fontAlgn="t">
              <a:buFont typeface="Arial" panose="020B0604020202020204" pitchFamily="34" charset="0"/>
              <a:buChar char="•"/>
            </a:pPr>
            <a:r>
              <a:rPr lang="en-US" dirty="0"/>
              <a:t>Extensive team planning</a:t>
            </a:r>
          </a:p>
          <a:p>
            <a:pPr marL="168244" indent="-168244" fontAlgn="t">
              <a:buFont typeface="Arial" panose="020B0604020202020204" pitchFamily="34" charset="0"/>
              <a:buChar char="•"/>
            </a:pPr>
            <a:r>
              <a:rPr lang="en-US" dirty="0"/>
              <a:t>Rigor &amp; Relevance (AVID Strategies) Learning Walks</a:t>
            </a:r>
          </a:p>
          <a:p>
            <a:pPr rtl="0" eaLnBrk="1" fontAlgn="t" latinLnBrk="0" hangingPunct="1"/>
            <a:r>
              <a:rPr lang="en-US" b="1" dirty="0"/>
              <a:t>Computer Science Course </a:t>
            </a:r>
            <a:endParaRPr lang="en-US" dirty="0"/>
          </a:p>
          <a:p>
            <a:pPr marL="168244" indent="-168244" fontAlgn="t">
              <a:buFont typeface="Arial" panose="020B0604020202020204" pitchFamily="34" charset="0"/>
              <a:buChar char="•"/>
            </a:pPr>
            <a:r>
              <a:rPr lang="en-US" dirty="0"/>
              <a:t>EAST 3 &amp; 4</a:t>
            </a:r>
          </a:p>
          <a:p>
            <a:pPr marL="168244" indent="-168244" fontAlgn="t">
              <a:buFont typeface="Arial" panose="020B0604020202020204" pitchFamily="34" charset="0"/>
              <a:buChar char="•"/>
            </a:pPr>
            <a:r>
              <a:rPr lang="en-US" dirty="0"/>
              <a:t>Robotics</a:t>
            </a:r>
          </a:p>
          <a:p>
            <a:pPr marL="168244" indent="-168244" fontAlgn="t">
              <a:buFont typeface="Arial" panose="020B0604020202020204" pitchFamily="34" charset="0"/>
              <a:buChar char="•"/>
            </a:pPr>
            <a:r>
              <a:rPr lang="en-US" dirty="0"/>
              <a:t>Mobile App Development</a:t>
            </a:r>
          </a:p>
          <a:p>
            <a:endParaRPr lang="en-US" sz="1800" dirty="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317805E-848E-42DF-8636-FECCC1F49598}" type="slidenum">
              <a:rPr lang="en-US" smtClean="0"/>
              <a:t>9</a:t>
            </a:fld>
            <a:endParaRPr lang="en-US"/>
          </a:p>
        </p:txBody>
      </p:sp>
    </p:spTree>
    <p:extLst>
      <p:ext uri="{BB962C8B-B14F-4D97-AF65-F5344CB8AC3E}">
        <p14:creationId xmlns:p14="http://schemas.microsoft.com/office/powerpoint/2010/main" val="312984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03877D-C918-4615-A32A-950299AB2DBE}"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235687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3877D-C918-4615-A32A-950299AB2DBE}"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140031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3877D-C918-4615-A32A-950299AB2DBE}"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36944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3877D-C918-4615-A32A-950299AB2DBE}"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311221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3877D-C918-4615-A32A-950299AB2DBE}"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427022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03877D-C918-4615-A32A-950299AB2DBE}"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112750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03877D-C918-4615-A32A-950299AB2DBE}"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127989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03877D-C918-4615-A32A-950299AB2DBE}"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414543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3877D-C918-4615-A32A-950299AB2DBE}"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291878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3877D-C918-4615-A32A-950299AB2DBE}"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99499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3877D-C918-4615-A32A-950299AB2DBE}"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0B96B-4B1B-4BC9-9D5A-6D425DB4622F}" type="slidenum">
              <a:rPr lang="en-US" smtClean="0"/>
              <a:t>‹#›</a:t>
            </a:fld>
            <a:endParaRPr lang="en-US"/>
          </a:p>
        </p:txBody>
      </p:sp>
    </p:spTree>
    <p:extLst>
      <p:ext uri="{BB962C8B-B14F-4D97-AF65-F5344CB8AC3E}">
        <p14:creationId xmlns:p14="http://schemas.microsoft.com/office/powerpoint/2010/main" val="51320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3877D-C918-4615-A32A-950299AB2DBE}" type="datetimeFigureOut">
              <a:rPr lang="en-US" smtClean="0"/>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0B96B-4B1B-4BC9-9D5A-6D425DB4622F}" type="slidenum">
              <a:rPr lang="en-US" smtClean="0"/>
              <a:t>‹#›</a:t>
            </a:fld>
            <a:endParaRPr lang="en-US"/>
          </a:p>
        </p:txBody>
      </p:sp>
    </p:spTree>
    <p:extLst>
      <p:ext uri="{BB962C8B-B14F-4D97-AF65-F5344CB8AC3E}">
        <p14:creationId xmlns:p14="http://schemas.microsoft.com/office/powerpoint/2010/main" val="392924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Hall High School</a:t>
            </a:r>
            <a:endParaRPr lang="en-US" dirty="0"/>
          </a:p>
        </p:txBody>
      </p:sp>
      <p:sp>
        <p:nvSpPr>
          <p:cNvPr id="3" name="Subtitle 2"/>
          <p:cNvSpPr>
            <a:spLocks noGrp="1"/>
          </p:cNvSpPr>
          <p:nvPr>
            <p:ph type="subTitle" idx="1"/>
          </p:nvPr>
        </p:nvSpPr>
        <p:spPr>
          <a:xfrm>
            <a:off x="1143000" y="3602038"/>
            <a:ext cx="6858000" cy="2433002"/>
          </a:xfrm>
        </p:spPr>
        <p:txBody>
          <a:bodyPr>
            <a:normAutofit/>
          </a:bodyPr>
          <a:lstStyle/>
          <a:p>
            <a:r>
              <a:rPr lang="en-US" sz="2800" b="1" dirty="0" smtClean="0"/>
              <a:t>3</a:t>
            </a:r>
            <a:r>
              <a:rPr lang="en-US" sz="2800" b="1" baseline="30000" dirty="0" smtClean="0"/>
              <a:t>rd</a:t>
            </a:r>
            <a:r>
              <a:rPr lang="en-US" sz="2800" b="1" dirty="0" smtClean="0"/>
              <a:t> Quarter 45 Day Progress Report</a:t>
            </a:r>
          </a:p>
          <a:p>
            <a:r>
              <a:rPr lang="en-US" sz="2800" dirty="0" smtClean="0"/>
              <a:t>Community Advisory Board</a:t>
            </a:r>
          </a:p>
          <a:p>
            <a:r>
              <a:rPr lang="en-US" sz="2000" dirty="0" smtClean="0"/>
              <a:t>Thursday, April 26, 2018</a:t>
            </a:r>
          </a:p>
          <a:p>
            <a:r>
              <a:rPr lang="en-US" sz="2000" dirty="0" smtClean="0"/>
              <a:t>Dr. Mark Roberts, Principal</a:t>
            </a:r>
          </a:p>
          <a:p>
            <a:r>
              <a:rPr lang="en-US" sz="2000" dirty="0" smtClean="0"/>
              <a:t>Roxie Browning, School Improvement Specialist</a:t>
            </a:r>
            <a:endParaRPr lang="en-US" sz="2000" dirty="0"/>
          </a:p>
        </p:txBody>
      </p:sp>
    </p:spTree>
    <p:extLst>
      <p:ext uri="{BB962C8B-B14F-4D97-AF65-F5344CB8AC3E}">
        <p14:creationId xmlns:p14="http://schemas.microsoft.com/office/powerpoint/2010/main" val="313672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Cloverdale Middle School</a:t>
            </a:r>
            <a:endParaRPr lang="en-US" dirty="0"/>
          </a:p>
        </p:txBody>
      </p:sp>
      <p:sp>
        <p:nvSpPr>
          <p:cNvPr id="3" name="Subtitle 2"/>
          <p:cNvSpPr>
            <a:spLocks noGrp="1"/>
          </p:cNvSpPr>
          <p:nvPr>
            <p:ph type="subTitle" idx="1"/>
          </p:nvPr>
        </p:nvSpPr>
        <p:spPr>
          <a:xfrm>
            <a:off x="1143000" y="3602038"/>
            <a:ext cx="6858000" cy="2433002"/>
          </a:xfrm>
        </p:spPr>
        <p:txBody>
          <a:bodyPr>
            <a:normAutofit/>
          </a:bodyPr>
          <a:lstStyle/>
          <a:p>
            <a:r>
              <a:rPr lang="en-US" sz="2800" b="1" dirty="0" smtClean="0"/>
              <a:t>3</a:t>
            </a:r>
            <a:r>
              <a:rPr lang="en-US" sz="2800" b="1" baseline="30000" dirty="0" smtClean="0"/>
              <a:t>rd</a:t>
            </a:r>
            <a:r>
              <a:rPr lang="en-US" sz="2800" b="1" dirty="0" smtClean="0"/>
              <a:t> Quarter 45 Day Progress Report</a:t>
            </a:r>
          </a:p>
          <a:p>
            <a:r>
              <a:rPr lang="en-US" sz="2800" dirty="0" smtClean="0"/>
              <a:t>Community Advisory Board</a:t>
            </a:r>
          </a:p>
          <a:p>
            <a:r>
              <a:rPr lang="en-US" sz="2000" dirty="0" smtClean="0"/>
              <a:t>Thursday, April 26, 2018</a:t>
            </a:r>
          </a:p>
          <a:p>
            <a:r>
              <a:rPr lang="en-US" sz="2000" dirty="0" smtClean="0"/>
              <a:t>Wanda Ruffins Principal</a:t>
            </a:r>
          </a:p>
          <a:p>
            <a:r>
              <a:rPr lang="en-US" sz="2000" dirty="0" smtClean="0"/>
              <a:t>Kathy Daneshmandi, School Improvement Specialist</a:t>
            </a:r>
            <a:endParaRPr lang="en-US" sz="2000" dirty="0"/>
          </a:p>
        </p:txBody>
      </p:sp>
    </p:spTree>
    <p:extLst>
      <p:ext uri="{BB962C8B-B14F-4D97-AF65-F5344CB8AC3E}">
        <p14:creationId xmlns:p14="http://schemas.microsoft.com/office/powerpoint/2010/main" val="338369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7"/>
          <p:cNvSpPr>
            <a:spLocks noGrp="1"/>
          </p:cNvSpPr>
          <p:nvPr>
            <p:ph type="title"/>
          </p:nvPr>
        </p:nvSpPr>
        <p:spPr>
          <a:xfrm>
            <a:off x="0" y="533400"/>
            <a:ext cx="9144000" cy="566738"/>
          </a:xfrm>
        </p:spPr>
        <p:txBody>
          <a:bodyPr>
            <a:normAutofit fontScale="90000"/>
          </a:bodyPr>
          <a:lstStyle/>
          <a:p>
            <a:pPr algn="ctr" eaLnBrk="1" hangingPunct="1"/>
            <a:r>
              <a:rPr lang="en-US" altLang="en-US" sz="2800" b="0" smtClean="0"/>
              <a:t>Cloverdale Middle School</a:t>
            </a:r>
            <a:r>
              <a:rPr lang="en-US" altLang="en-US" sz="3200" smtClean="0"/>
              <a:t/>
            </a:r>
            <a:br>
              <a:rPr lang="en-US" altLang="en-US" sz="3200" smtClean="0"/>
            </a:br>
            <a:r>
              <a:rPr lang="en-US" altLang="en-US" sz="3200" smtClean="0"/>
              <a:t>Discipline and Enrollment Data</a:t>
            </a:r>
          </a:p>
        </p:txBody>
      </p:sp>
      <p:graphicFrame>
        <p:nvGraphicFramePr>
          <p:cNvPr id="17" name="Content Placeholder 16"/>
          <p:cNvGraphicFramePr>
            <a:graphicFrameLocks noGrp="1"/>
          </p:cNvGraphicFramePr>
          <p:nvPr>
            <p:ph type="pic" idx="1"/>
          </p:nvPr>
        </p:nvGraphicFramePr>
        <p:xfrm>
          <a:off x="304800" y="1295400"/>
          <a:ext cx="8458200" cy="2987673"/>
        </p:xfrm>
        <a:graphic>
          <a:graphicData uri="http://schemas.openxmlformats.org/drawingml/2006/table">
            <a:tbl>
              <a:tblPr bandRow="1">
                <a:tableStyleId>{5C22544A-7EE6-4342-B048-85BDC9FD1C3A}</a:tableStyleId>
              </a:tblPr>
              <a:tblGrid>
                <a:gridCol w="582167">
                  <a:extLst>
                    <a:ext uri="{9D8B030D-6E8A-4147-A177-3AD203B41FA5}">
                      <a16:colId xmlns:a16="http://schemas.microsoft.com/office/drawing/2014/main" val="20000"/>
                    </a:ext>
                  </a:extLst>
                </a:gridCol>
                <a:gridCol w="441482">
                  <a:extLst>
                    <a:ext uri="{9D8B030D-6E8A-4147-A177-3AD203B41FA5}">
                      <a16:colId xmlns:a16="http://schemas.microsoft.com/office/drawing/2014/main" val="20001"/>
                    </a:ext>
                  </a:extLst>
                </a:gridCol>
                <a:gridCol w="512118">
                  <a:extLst>
                    <a:ext uri="{9D8B030D-6E8A-4147-A177-3AD203B41FA5}">
                      <a16:colId xmlns:a16="http://schemas.microsoft.com/office/drawing/2014/main" val="20002"/>
                    </a:ext>
                  </a:extLst>
                </a:gridCol>
                <a:gridCol w="695185">
                  <a:extLst>
                    <a:ext uri="{9D8B030D-6E8A-4147-A177-3AD203B41FA5}">
                      <a16:colId xmlns:a16="http://schemas.microsoft.com/office/drawing/2014/main" val="20003"/>
                    </a:ext>
                  </a:extLst>
                </a:gridCol>
                <a:gridCol w="894735">
                  <a:extLst>
                    <a:ext uri="{9D8B030D-6E8A-4147-A177-3AD203B41FA5}">
                      <a16:colId xmlns:a16="http://schemas.microsoft.com/office/drawing/2014/main" val="20004"/>
                    </a:ext>
                  </a:extLst>
                </a:gridCol>
                <a:gridCol w="900034">
                  <a:extLst>
                    <a:ext uri="{9D8B030D-6E8A-4147-A177-3AD203B41FA5}">
                      <a16:colId xmlns:a16="http://schemas.microsoft.com/office/drawing/2014/main" val="20005"/>
                    </a:ext>
                  </a:extLst>
                </a:gridCol>
                <a:gridCol w="582167">
                  <a:extLst>
                    <a:ext uri="{9D8B030D-6E8A-4147-A177-3AD203B41FA5}">
                      <a16:colId xmlns:a16="http://schemas.microsoft.com/office/drawing/2014/main" val="20006"/>
                    </a:ext>
                  </a:extLst>
                </a:gridCol>
                <a:gridCol w="741101">
                  <a:extLst>
                    <a:ext uri="{9D8B030D-6E8A-4147-A177-3AD203B41FA5}">
                      <a16:colId xmlns:a16="http://schemas.microsoft.com/office/drawing/2014/main" val="20007"/>
                    </a:ext>
                  </a:extLst>
                </a:gridCol>
                <a:gridCol w="751109">
                  <a:extLst>
                    <a:ext uri="{9D8B030D-6E8A-4147-A177-3AD203B41FA5}">
                      <a16:colId xmlns:a16="http://schemas.microsoft.com/office/drawing/2014/main" val="20008"/>
                    </a:ext>
                  </a:extLst>
                </a:gridCol>
                <a:gridCol w="679884">
                  <a:extLst>
                    <a:ext uri="{9D8B030D-6E8A-4147-A177-3AD203B41FA5}">
                      <a16:colId xmlns:a16="http://schemas.microsoft.com/office/drawing/2014/main" val="20009"/>
                    </a:ext>
                  </a:extLst>
                </a:gridCol>
                <a:gridCol w="847644">
                  <a:extLst>
                    <a:ext uri="{9D8B030D-6E8A-4147-A177-3AD203B41FA5}">
                      <a16:colId xmlns:a16="http://schemas.microsoft.com/office/drawing/2014/main" val="20010"/>
                    </a:ext>
                  </a:extLst>
                </a:gridCol>
                <a:gridCol w="830574">
                  <a:extLst>
                    <a:ext uri="{9D8B030D-6E8A-4147-A177-3AD203B41FA5}">
                      <a16:colId xmlns:a16="http://schemas.microsoft.com/office/drawing/2014/main" val="20011"/>
                    </a:ext>
                  </a:extLst>
                </a:gridCol>
              </a:tblGrid>
              <a:tr h="1295094">
                <a:tc>
                  <a:txBody>
                    <a:bodyPr/>
                    <a:lstStyle/>
                    <a:p>
                      <a:pPr marL="0" marR="0" algn="ctr">
                        <a:lnSpc>
                          <a:spcPct val="100000"/>
                        </a:lnSpc>
                        <a:spcBef>
                          <a:spcPts val="0"/>
                        </a:spcBef>
                        <a:spcAft>
                          <a:spcPts val="0"/>
                        </a:spcAft>
                      </a:pPr>
                      <a:r>
                        <a:rPr lang="en-US" sz="1100" dirty="0">
                          <a:effectLst/>
                        </a:rPr>
                        <a:t> </a:t>
                      </a:r>
                      <a:endParaRPr lang="en-US" sz="1000" dirty="0">
                        <a:effectLst/>
                      </a:endParaRP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Grade </a:t>
                      </a:r>
                      <a:r>
                        <a:rPr lang="en-US" sz="1100" dirty="0">
                          <a:effectLst/>
                        </a:rPr>
                        <a:t>Level</a:t>
                      </a:r>
                      <a:endParaRPr lang="en-US" sz="1000" dirty="0">
                        <a:effectLst/>
                        <a:latin typeface="Calibri"/>
                        <a:ea typeface="Calibri"/>
                        <a:cs typeface="Calibri"/>
                      </a:endParaRPr>
                    </a:p>
                  </a:txBody>
                  <a:tcPr marL="41234" marR="41234" marT="0" marB="0"/>
                </a:tc>
                <a:tc gridSpan="3">
                  <a:txBody>
                    <a:bodyPr/>
                    <a:lstStyle/>
                    <a:p>
                      <a:pPr marL="0" marR="0" algn="ctr">
                        <a:lnSpc>
                          <a:spcPct val="100000"/>
                        </a:lnSpc>
                        <a:spcBef>
                          <a:spcPts val="0"/>
                        </a:spcBef>
                        <a:spcAft>
                          <a:spcPts val="0"/>
                        </a:spcAft>
                      </a:pPr>
                      <a:r>
                        <a:rPr lang="en-US" sz="1100" dirty="0">
                          <a:effectLst/>
                        </a:rPr>
                        <a:t> </a:t>
                      </a:r>
                      <a:endParaRPr lang="en-US" sz="1000" dirty="0">
                        <a:effectLst/>
                      </a:endParaRP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Number </a:t>
                      </a:r>
                      <a:r>
                        <a:rPr lang="en-US" sz="1100" dirty="0">
                          <a:effectLst/>
                        </a:rPr>
                        <a:t>of Students Enrolled</a:t>
                      </a:r>
                      <a:endParaRPr lang="en-US" sz="1000" dirty="0">
                        <a:effectLst/>
                        <a:latin typeface="Calibri"/>
                        <a:ea typeface="Calibri"/>
                        <a:cs typeface="Calibri"/>
                      </a:endParaRPr>
                    </a:p>
                  </a:txBody>
                  <a:tcPr marL="41234" marR="41234" marT="0" marB="0"/>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1100" dirty="0">
                          <a:effectLst/>
                        </a:rPr>
                        <a:t> </a:t>
                      </a:r>
                      <a:endParaRPr lang="en-US" sz="1000" dirty="0">
                        <a:effectLst/>
                      </a:endParaRP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SWD </a:t>
                      </a:r>
                      <a:endParaRPr lang="en-US" sz="1000" dirty="0">
                        <a:effectLst/>
                      </a:endParaRPr>
                    </a:p>
                    <a:p>
                      <a:pPr marL="0" marR="0" algn="ctr">
                        <a:lnSpc>
                          <a:spcPct val="100000"/>
                        </a:lnSpc>
                        <a:spcBef>
                          <a:spcPts val="0"/>
                        </a:spcBef>
                        <a:spcAft>
                          <a:spcPts val="0"/>
                        </a:spcAft>
                      </a:pPr>
                      <a:r>
                        <a:rPr lang="en-US" sz="1100" dirty="0">
                          <a:effectLst/>
                        </a:rPr>
                        <a:t>Percent of Total Student Population</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r>
                        <a:rPr lang="en-US" sz="1100" dirty="0">
                          <a:effectLst/>
                        </a:rPr>
                        <a:t> </a:t>
                      </a:r>
                      <a:endParaRPr lang="en-US" sz="1000" dirty="0">
                        <a:effectLst/>
                      </a:endParaRP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EL </a:t>
                      </a:r>
                      <a:endParaRPr lang="en-US" sz="1000" dirty="0">
                        <a:effectLst/>
                      </a:endParaRPr>
                    </a:p>
                    <a:p>
                      <a:pPr marL="0" marR="0" algn="ctr">
                        <a:lnSpc>
                          <a:spcPct val="100000"/>
                        </a:lnSpc>
                        <a:spcBef>
                          <a:spcPts val="0"/>
                        </a:spcBef>
                        <a:spcAft>
                          <a:spcPts val="0"/>
                        </a:spcAft>
                      </a:pPr>
                      <a:r>
                        <a:rPr lang="en-US" sz="1100" dirty="0">
                          <a:effectLst/>
                        </a:rPr>
                        <a:t>Percent of Total Student Population</a:t>
                      </a:r>
                      <a:endParaRPr lang="en-US" sz="1000" dirty="0">
                        <a:effectLst/>
                        <a:latin typeface="Calibri"/>
                        <a:ea typeface="Calibri"/>
                        <a:cs typeface="Calibri"/>
                      </a:endParaRPr>
                    </a:p>
                  </a:txBody>
                  <a:tcPr marL="41234" marR="41234" marT="0" marB="0"/>
                </a:tc>
                <a:tc gridSpan="3">
                  <a:txBody>
                    <a:bodyPr/>
                    <a:lstStyle/>
                    <a:p>
                      <a:pPr marL="0" marR="0" algn="ctr">
                        <a:lnSpc>
                          <a:spcPct val="100000"/>
                        </a:lnSpc>
                        <a:spcBef>
                          <a:spcPts val="0"/>
                        </a:spcBef>
                        <a:spcAft>
                          <a:spcPts val="0"/>
                        </a:spcAft>
                      </a:pPr>
                      <a:r>
                        <a:rPr lang="en-US" sz="1100" dirty="0">
                          <a:effectLst/>
                        </a:rPr>
                        <a:t> </a:t>
                      </a:r>
                      <a:endParaRPr lang="en-US" sz="1000" dirty="0">
                        <a:effectLst/>
                      </a:endParaRP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Total </a:t>
                      </a:r>
                      <a:r>
                        <a:rPr lang="en-US" sz="1100" dirty="0">
                          <a:effectLst/>
                        </a:rPr>
                        <a:t>Number of </a:t>
                      </a:r>
                      <a:endParaRPr lang="en-US" sz="1000" dirty="0">
                        <a:effectLst/>
                      </a:endParaRPr>
                    </a:p>
                    <a:p>
                      <a:pPr marL="0" marR="0" algn="ctr">
                        <a:lnSpc>
                          <a:spcPct val="100000"/>
                        </a:lnSpc>
                        <a:spcBef>
                          <a:spcPts val="0"/>
                        </a:spcBef>
                        <a:spcAft>
                          <a:spcPts val="0"/>
                        </a:spcAft>
                      </a:pPr>
                      <a:r>
                        <a:rPr lang="en-US" sz="1100" dirty="0">
                          <a:effectLst/>
                        </a:rPr>
                        <a:t>Discipline  Referrals</a:t>
                      </a:r>
                      <a:endParaRPr lang="en-US" sz="1000" dirty="0">
                        <a:effectLst/>
                      </a:endParaRPr>
                    </a:p>
                    <a:p>
                      <a:pPr marL="0" marR="0" algn="ctr">
                        <a:lnSpc>
                          <a:spcPct val="100000"/>
                        </a:lnSpc>
                        <a:spcBef>
                          <a:spcPts val="0"/>
                        </a:spcBef>
                        <a:spcAft>
                          <a:spcPts val="0"/>
                        </a:spcAft>
                      </a:pPr>
                      <a:r>
                        <a:rPr lang="en-US" sz="1100" dirty="0">
                          <a:effectLst/>
                        </a:rPr>
                        <a:t> (Include </a:t>
                      </a:r>
                      <a:r>
                        <a:rPr lang="en-US" sz="1100" u="sng" dirty="0">
                          <a:effectLst/>
                        </a:rPr>
                        <a:t>all</a:t>
                      </a:r>
                      <a:r>
                        <a:rPr lang="en-US" sz="1100" dirty="0">
                          <a:effectLst/>
                        </a:rPr>
                        <a:t> discipline referrals)</a:t>
                      </a:r>
                      <a:endParaRPr lang="en-US" sz="1000" dirty="0">
                        <a:effectLst/>
                        <a:latin typeface="Calibri"/>
                        <a:ea typeface="Calibri"/>
                        <a:cs typeface="Calibri"/>
                      </a:endParaRPr>
                    </a:p>
                  </a:txBody>
                  <a:tcPr marL="41234" marR="41234" marT="0" marB="0"/>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1100" dirty="0">
                          <a:effectLst/>
                        </a:rPr>
                        <a:t> </a:t>
                      </a:r>
                      <a:endParaRPr lang="en-US" sz="1000" dirty="0">
                        <a:effectLst/>
                      </a:endParaRP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Number </a:t>
                      </a:r>
                      <a:r>
                        <a:rPr lang="en-US" sz="1100" dirty="0">
                          <a:effectLst/>
                        </a:rPr>
                        <a:t>of Students with 5 or more Discipline Referrals </a:t>
                      </a:r>
                      <a:endParaRPr lang="en-US" sz="1000" dirty="0">
                        <a:effectLst/>
                      </a:endParaRPr>
                    </a:p>
                    <a:p>
                      <a:pPr marL="0" marR="0" algn="ctr">
                        <a:lnSpc>
                          <a:spcPct val="100000"/>
                        </a:lnSpc>
                        <a:spcBef>
                          <a:spcPts val="0"/>
                        </a:spcBef>
                        <a:spcAft>
                          <a:spcPts val="0"/>
                        </a:spcAft>
                      </a:pPr>
                      <a:r>
                        <a:rPr lang="en-US" sz="1100" dirty="0">
                          <a:effectLst/>
                        </a:rPr>
                        <a:t>(*Cumulative) </a:t>
                      </a:r>
                      <a:endParaRPr lang="en-US" sz="1000" dirty="0">
                        <a:effectLst/>
                      </a:endParaRPr>
                    </a:p>
                    <a:p>
                      <a:pPr marL="0" marR="0" algn="ctr">
                        <a:lnSpc>
                          <a:spcPct val="100000"/>
                        </a:lnSpc>
                        <a:spcBef>
                          <a:spcPts val="0"/>
                        </a:spcBef>
                        <a:spcAft>
                          <a:spcPts val="0"/>
                        </a:spcAft>
                      </a:pPr>
                      <a:r>
                        <a:rPr lang="en-US" sz="1100" dirty="0">
                          <a:effectLst/>
                        </a:rPr>
                        <a:t> </a:t>
                      </a:r>
                      <a:endParaRPr lang="en-US" sz="1000" dirty="0">
                        <a:effectLst/>
                      </a:endParaRPr>
                    </a:p>
                    <a:p>
                      <a:pPr marL="0" marR="0" algn="ctr">
                        <a:lnSpc>
                          <a:spcPct val="100000"/>
                        </a:lnSpc>
                        <a:spcBef>
                          <a:spcPts val="0"/>
                        </a:spcBef>
                        <a:spcAft>
                          <a:spcPts val="0"/>
                        </a:spcAft>
                      </a:pPr>
                      <a:r>
                        <a:rPr lang="en-US" sz="1100" dirty="0">
                          <a:effectLst/>
                        </a:rPr>
                        <a:t> </a:t>
                      </a:r>
                      <a:endParaRPr lang="en-US" sz="1000" dirty="0">
                        <a:effectLst/>
                        <a:latin typeface="Calibri"/>
                        <a:ea typeface="Calibri"/>
                        <a:cs typeface="Calibri"/>
                      </a:endParaRPr>
                    </a:p>
                  </a:txBody>
                  <a:tcPr marL="41234" marR="4123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770">
                <a:tc>
                  <a:txBody>
                    <a:bodyPr/>
                    <a:lstStyle/>
                    <a:p>
                      <a:pPr marL="0" marR="0" algn="ctr">
                        <a:lnSpc>
                          <a:spcPct val="100000"/>
                        </a:lnSpc>
                        <a:spcBef>
                          <a:spcPts val="0"/>
                        </a:spcBef>
                        <a:spcAft>
                          <a:spcPts val="0"/>
                        </a:spcAft>
                      </a:pPr>
                      <a:r>
                        <a:rPr lang="en-US" sz="1100">
                          <a:effectLst/>
                        </a:rPr>
                        <a:t> </a:t>
                      </a:r>
                      <a:endParaRPr lang="en-US" sz="100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1Q</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2Q</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3Q</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As </a:t>
                      </a:r>
                      <a:r>
                        <a:rPr lang="en-US" sz="1100" dirty="0">
                          <a:effectLst/>
                        </a:rPr>
                        <a:t>of</a:t>
                      </a:r>
                      <a:endParaRPr lang="en-US" sz="1000" dirty="0">
                        <a:effectLst/>
                      </a:endParaRPr>
                    </a:p>
                    <a:p>
                      <a:pPr marL="0" marR="0" algn="ctr">
                        <a:lnSpc>
                          <a:spcPct val="100000"/>
                        </a:lnSpc>
                        <a:spcBef>
                          <a:spcPts val="0"/>
                        </a:spcBef>
                        <a:spcAft>
                          <a:spcPts val="0"/>
                        </a:spcAft>
                      </a:pPr>
                      <a:r>
                        <a:rPr lang="en-US" sz="1100" dirty="0" smtClean="0">
                          <a:effectLst/>
                        </a:rPr>
                        <a:t>10/01/17</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As </a:t>
                      </a:r>
                      <a:r>
                        <a:rPr lang="en-US" sz="1100" dirty="0">
                          <a:effectLst/>
                        </a:rPr>
                        <a:t>of </a:t>
                      </a:r>
                      <a:r>
                        <a:rPr lang="en-US" sz="1100" dirty="0" smtClean="0">
                          <a:effectLst/>
                        </a:rPr>
                        <a:t>10/01/17</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1Q</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2Q</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3Q</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1Q</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2Q</a:t>
                      </a:r>
                      <a:endParaRPr lang="en-US" sz="1000" dirty="0">
                        <a:effectLst/>
                        <a:latin typeface="Calibri"/>
                        <a:ea typeface="Calibri"/>
                        <a:cs typeface="Calibri"/>
                      </a:endParaRPr>
                    </a:p>
                  </a:txBody>
                  <a:tcPr marL="41234" marR="41234" marT="0" marB="0"/>
                </a:tc>
                <a:tc>
                  <a:txBody>
                    <a:bodyPr/>
                    <a:lstStyle/>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3Q</a:t>
                      </a:r>
                      <a:endParaRPr lang="en-US" sz="1000" dirty="0">
                        <a:effectLst/>
                        <a:latin typeface="Calibri"/>
                        <a:ea typeface="Calibri"/>
                        <a:cs typeface="Calibri"/>
                      </a:endParaRPr>
                    </a:p>
                  </a:txBody>
                  <a:tcPr marL="41234" marR="41234" marT="0" marB="0"/>
                </a:tc>
                <a:extLst>
                  <a:ext uri="{0D108BD9-81ED-4DB2-BD59-A6C34878D82A}">
                    <a16:rowId xmlns:a16="http://schemas.microsoft.com/office/drawing/2014/main" val="10001"/>
                  </a:ext>
                </a:extLst>
              </a:tr>
              <a:tr h="362603">
                <a:tc>
                  <a:txBody>
                    <a:bodyPr/>
                    <a:lstStyle/>
                    <a:p>
                      <a:pPr marL="0" marR="0" algn="ctr">
                        <a:lnSpc>
                          <a:spcPct val="100000"/>
                        </a:lnSpc>
                        <a:spcBef>
                          <a:spcPts val="0"/>
                        </a:spcBef>
                        <a:spcAft>
                          <a:spcPts val="0"/>
                        </a:spcAft>
                      </a:pPr>
                      <a:r>
                        <a:rPr lang="en-US" sz="1100" dirty="0">
                          <a:effectLst/>
                        </a:rPr>
                        <a:t>6</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214</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198</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192</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14.95%</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37.38%</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61</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122</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94</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1</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2</a:t>
                      </a:r>
                      <a:endParaRPr lang="en-US" sz="1000" dirty="0">
                        <a:effectLst/>
                        <a:latin typeface="Calibri"/>
                        <a:ea typeface="Calibri"/>
                        <a:cs typeface="Calibri"/>
                      </a:endParaRPr>
                    </a:p>
                  </a:txBody>
                  <a:tcPr marL="41234" marR="41234" marT="0" marB="0" anchor="ctr"/>
                </a:tc>
                <a:extLst>
                  <a:ext uri="{0D108BD9-81ED-4DB2-BD59-A6C34878D82A}">
                    <a16:rowId xmlns:a16="http://schemas.microsoft.com/office/drawing/2014/main" val="10002"/>
                  </a:ext>
                </a:extLst>
              </a:tr>
              <a:tr h="362603">
                <a:tc>
                  <a:txBody>
                    <a:bodyPr/>
                    <a:lstStyle/>
                    <a:p>
                      <a:pPr marL="0" marR="0" algn="ctr">
                        <a:lnSpc>
                          <a:spcPct val="100000"/>
                        </a:lnSpc>
                        <a:spcBef>
                          <a:spcPts val="0"/>
                        </a:spcBef>
                        <a:spcAft>
                          <a:spcPts val="0"/>
                        </a:spcAft>
                      </a:pPr>
                      <a:r>
                        <a:rPr lang="en-US" sz="1100">
                          <a:effectLst/>
                        </a:rPr>
                        <a:t>7</a:t>
                      </a:r>
                      <a:endParaRPr lang="en-US" sz="100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206</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197</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195</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13.59%</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33.50%</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100</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145</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139</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0</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5</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a:t>
                      </a:r>
                      <a:endParaRPr lang="en-US" sz="1000" dirty="0">
                        <a:effectLst/>
                        <a:latin typeface="Calibri"/>
                        <a:ea typeface="Calibri"/>
                        <a:cs typeface="Calibri"/>
                      </a:endParaRPr>
                    </a:p>
                  </a:txBody>
                  <a:tcPr marL="41234" marR="41234" marT="0" marB="0" anchor="ctr"/>
                </a:tc>
                <a:extLst>
                  <a:ext uri="{0D108BD9-81ED-4DB2-BD59-A6C34878D82A}">
                    <a16:rowId xmlns:a16="http://schemas.microsoft.com/office/drawing/2014/main" val="10003"/>
                  </a:ext>
                </a:extLst>
              </a:tr>
              <a:tr h="362603">
                <a:tc>
                  <a:txBody>
                    <a:bodyPr/>
                    <a:lstStyle/>
                    <a:p>
                      <a:pPr marL="0" marR="0" algn="ctr">
                        <a:lnSpc>
                          <a:spcPct val="100000"/>
                        </a:lnSpc>
                        <a:spcBef>
                          <a:spcPts val="0"/>
                        </a:spcBef>
                        <a:spcAft>
                          <a:spcPts val="0"/>
                        </a:spcAft>
                      </a:pPr>
                      <a:r>
                        <a:rPr lang="en-US" sz="1100">
                          <a:effectLst/>
                        </a:rPr>
                        <a:t>8</a:t>
                      </a:r>
                      <a:endParaRPr lang="en-US" sz="100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194</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183</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186</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12.30%</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33.33%</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96</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120</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131</a:t>
                      </a:r>
                      <a:endParaRPr lang="en-US" sz="1000" dirty="0">
                        <a:effectLst/>
                        <a:latin typeface="Calibri"/>
                        <a:ea typeface="Calibri"/>
                        <a:cs typeface="Calibri"/>
                      </a:endParaRPr>
                    </a:p>
                  </a:txBody>
                  <a:tcPr marL="41234" marR="41234" marT="0" marB="0" anchor="ctr"/>
                </a:tc>
                <a:tc>
                  <a:txBody>
                    <a:bodyPr/>
                    <a:lstStyle/>
                    <a:p>
                      <a:pPr marL="0" marR="0" algn="ctr">
                        <a:lnSpc>
                          <a:spcPct val="100000"/>
                        </a:lnSpc>
                        <a:spcBef>
                          <a:spcPts val="0"/>
                        </a:spcBef>
                        <a:spcAft>
                          <a:spcPts val="0"/>
                        </a:spcAft>
                      </a:pPr>
                      <a:r>
                        <a:rPr lang="en-US" sz="1100" dirty="0" smtClean="0">
                          <a:effectLst/>
                        </a:rPr>
                        <a:t>2</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4</a:t>
                      </a:r>
                      <a:endParaRPr lang="en-US" sz="1000" dirty="0">
                        <a:effectLst/>
                        <a:latin typeface="Calibri"/>
                        <a:ea typeface="Calibri"/>
                        <a:cs typeface="Calibri"/>
                      </a:endParaRPr>
                    </a:p>
                  </a:txBody>
                  <a:tcPr marL="38179" marR="38179" marT="57255" marB="57255" anchor="ctr"/>
                </a:tc>
                <a:tc>
                  <a:txBody>
                    <a:bodyPr/>
                    <a:lstStyle/>
                    <a:p>
                      <a:pPr marL="0" marR="0" algn="ctr">
                        <a:lnSpc>
                          <a:spcPct val="100000"/>
                        </a:lnSpc>
                        <a:spcBef>
                          <a:spcPts val="0"/>
                        </a:spcBef>
                        <a:spcAft>
                          <a:spcPts val="0"/>
                        </a:spcAft>
                      </a:pPr>
                      <a:r>
                        <a:rPr lang="en-US" sz="1100" dirty="0" smtClean="0">
                          <a:effectLst/>
                        </a:rPr>
                        <a:t>6</a:t>
                      </a:r>
                    </a:p>
                  </a:txBody>
                  <a:tcPr marL="41234" marR="41234" marT="0" marB="0" anchor="ctr"/>
                </a:tc>
                <a:extLst>
                  <a:ext uri="{0D108BD9-81ED-4DB2-BD59-A6C34878D82A}">
                    <a16:rowId xmlns:a16="http://schemas.microsoft.com/office/drawing/2014/main" val="10004"/>
                  </a:ext>
                </a:extLst>
              </a:tr>
            </a:tbl>
          </a:graphicData>
        </a:graphic>
      </p:graphicFrame>
      <p:sp>
        <p:nvSpPr>
          <p:cNvPr id="2125" name="Text Placeholder 18"/>
          <p:cNvSpPr>
            <a:spLocks noGrp="1"/>
          </p:cNvSpPr>
          <p:nvPr>
            <p:ph type="body" sz="half" idx="2"/>
          </p:nvPr>
        </p:nvSpPr>
        <p:spPr>
          <a:xfrm>
            <a:off x="990600" y="4724400"/>
            <a:ext cx="7010400" cy="1143000"/>
          </a:xfrm>
        </p:spPr>
        <p:txBody>
          <a:bodyPr/>
          <a:lstStyle/>
          <a:p>
            <a:pPr eaLnBrk="1" hangingPunct="1"/>
            <a:r>
              <a:rPr lang="en-US" altLang="en-US" u="sng" smtClean="0"/>
              <a:t>IIIC10 – All teachers reinformce classroom rules and procedures by positively teacher them.</a:t>
            </a:r>
            <a:endParaRPr lang="en-US" altLang="en-US" smtClean="0"/>
          </a:p>
        </p:txBody>
      </p:sp>
    </p:spTree>
    <p:extLst>
      <p:ext uri="{BB962C8B-B14F-4D97-AF65-F5344CB8AC3E}">
        <p14:creationId xmlns:p14="http://schemas.microsoft.com/office/powerpoint/2010/main" val="3626083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533400"/>
            <a:ext cx="9144000" cy="566738"/>
          </a:xfrm>
        </p:spPr>
        <p:txBody>
          <a:bodyPr>
            <a:normAutofit fontScale="90000"/>
          </a:bodyPr>
          <a:lstStyle/>
          <a:p>
            <a:pPr algn="ctr" eaLnBrk="1" hangingPunct="1"/>
            <a:r>
              <a:rPr lang="en-US" altLang="en-US" sz="2800" b="0" smtClean="0"/>
              <a:t>Cloverdale Middle School</a:t>
            </a:r>
            <a:r>
              <a:rPr lang="en-US" altLang="en-US" sz="2800" smtClean="0"/>
              <a:t/>
            </a:r>
            <a:br>
              <a:rPr lang="en-US" altLang="en-US" sz="2800" smtClean="0"/>
            </a:br>
            <a:r>
              <a:rPr lang="en-US" altLang="en-US" sz="3200" smtClean="0"/>
              <a:t>Teacher Attendance Data</a:t>
            </a:r>
          </a:p>
        </p:txBody>
      </p:sp>
      <p:graphicFrame>
        <p:nvGraphicFramePr>
          <p:cNvPr id="5" name="Picture Placeholder 4"/>
          <p:cNvGraphicFramePr>
            <a:graphicFrameLocks noGrp="1"/>
          </p:cNvGraphicFramePr>
          <p:nvPr>
            <p:ph type="pic" idx="1"/>
          </p:nvPr>
        </p:nvGraphicFramePr>
        <p:xfrm>
          <a:off x="381000" y="1295400"/>
          <a:ext cx="8382003" cy="2916239"/>
        </p:xfrm>
        <a:graphic>
          <a:graphicData uri="http://schemas.openxmlformats.org/drawingml/2006/table">
            <a:tbl>
              <a:tblPr bandRow="1">
                <a:tableStyleId>{5C22544A-7EE6-4342-B048-85BDC9FD1C3A}</a:tableStyleId>
              </a:tblPr>
              <a:tblGrid>
                <a:gridCol w="655160">
                  <a:extLst>
                    <a:ext uri="{9D8B030D-6E8A-4147-A177-3AD203B41FA5}">
                      <a16:colId xmlns:a16="http://schemas.microsoft.com/office/drawing/2014/main" val="20000"/>
                    </a:ext>
                  </a:extLst>
                </a:gridCol>
                <a:gridCol w="475067">
                  <a:extLst>
                    <a:ext uri="{9D8B030D-6E8A-4147-A177-3AD203B41FA5}">
                      <a16:colId xmlns:a16="http://schemas.microsoft.com/office/drawing/2014/main" val="20001"/>
                    </a:ext>
                  </a:extLst>
                </a:gridCol>
                <a:gridCol w="503013">
                  <a:extLst>
                    <a:ext uri="{9D8B030D-6E8A-4147-A177-3AD203B41FA5}">
                      <a16:colId xmlns:a16="http://schemas.microsoft.com/office/drawing/2014/main" val="20002"/>
                    </a:ext>
                  </a:extLst>
                </a:gridCol>
                <a:gridCol w="561387">
                  <a:extLst>
                    <a:ext uri="{9D8B030D-6E8A-4147-A177-3AD203B41FA5}">
                      <a16:colId xmlns:a16="http://schemas.microsoft.com/office/drawing/2014/main" val="20003"/>
                    </a:ext>
                  </a:extLst>
                </a:gridCol>
                <a:gridCol w="521643">
                  <a:extLst>
                    <a:ext uri="{9D8B030D-6E8A-4147-A177-3AD203B41FA5}">
                      <a16:colId xmlns:a16="http://schemas.microsoft.com/office/drawing/2014/main" val="20004"/>
                    </a:ext>
                  </a:extLst>
                </a:gridCol>
                <a:gridCol w="428491">
                  <a:extLst>
                    <a:ext uri="{9D8B030D-6E8A-4147-A177-3AD203B41FA5}">
                      <a16:colId xmlns:a16="http://schemas.microsoft.com/office/drawing/2014/main" val="20005"/>
                    </a:ext>
                  </a:extLst>
                </a:gridCol>
                <a:gridCol w="617898">
                  <a:extLst>
                    <a:ext uri="{9D8B030D-6E8A-4147-A177-3AD203B41FA5}">
                      <a16:colId xmlns:a16="http://schemas.microsoft.com/office/drawing/2014/main" val="20006"/>
                    </a:ext>
                  </a:extLst>
                </a:gridCol>
                <a:gridCol w="501150">
                  <a:extLst>
                    <a:ext uri="{9D8B030D-6E8A-4147-A177-3AD203B41FA5}">
                      <a16:colId xmlns:a16="http://schemas.microsoft.com/office/drawing/2014/main" val="20007"/>
                    </a:ext>
                  </a:extLst>
                </a:gridCol>
                <a:gridCol w="559524">
                  <a:extLst>
                    <a:ext uri="{9D8B030D-6E8A-4147-A177-3AD203B41FA5}">
                      <a16:colId xmlns:a16="http://schemas.microsoft.com/office/drawing/2014/main" val="20008"/>
                    </a:ext>
                  </a:extLst>
                </a:gridCol>
                <a:gridCol w="561387">
                  <a:extLst>
                    <a:ext uri="{9D8B030D-6E8A-4147-A177-3AD203B41FA5}">
                      <a16:colId xmlns:a16="http://schemas.microsoft.com/office/drawing/2014/main" val="20009"/>
                    </a:ext>
                  </a:extLst>
                </a:gridCol>
                <a:gridCol w="611067">
                  <a:extLst>
                    <a:ext uri="{9D8B030D-6E8A-4147-A177-3AD203B41FA5}">
                      <a16:colId xmlns:a16="http://schemas.microsoft.com/office/drawing/2014/main" val="20010"/>
                    </a:ext>
                  </a:extLst>
                </a:gridCol>
                <a:gridCol w="671306">
                  <a:extLst>
                    <a:ext uri="{9D8B030D-6E8A-4147-A177-3AD203B41FA5}">
                      <a16:colId xmlns:a16="http://schemas.microsoft.com/office/drawing/2014/main" val="20011"/>
                    </a:ext>
                  </a:extLst>
                </a:gridCol>
                <a:gridCol w="980389">
                  <a:extLst>
                    <a:ext uri="{9D8B030D-6E8A-4147-A177-3AD203B41FA5}">
                      <a16:colId xmlns:a16="http://schemas.microsoft.com/office/drawing/2014/main" val="20012"/>
                    </a:ext>
                  </a:extLst>
                </a:gridCol>
                <a:gridCol w="734521">
                  <a:extLst>
                    <a:ext uri="{9D8B030D-6E8A-4147-A177-3AD203B41FA5}">
                      <a16:colId xmlns:a16="http://schemas.microsoft.com/office/drawing/2014/main" val="20013"/>
                    </a:ext>
                  </a:extLst>
                </a:gridCol>
              </a:tblGrid>
              <a:tr h="1752437">
                <a:tc>
                  <a:txBody>
                    <a:bodyPr/>
                    <a:lstStyle/>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Grade </a:t>
                      </a:r>
                      <a:endParaRPr lang="en-US" sz="1200" b="0" dirty="0">
                        <a:effectLst/>
                      </a:endParaRPr>
                    </a:p>
                    <a:p>
                      <a:pPr marL="0" marR="0">
                        <a:lnSpc>
                          <a:spcPct val="100000"/>
                        </a:lnSpc>
                        <a:spcBef>
                          <a:spcPts val="0"/>
                        </a:spcBef>
                        <a:spcAft>
                          <a:spcPts val="0"/>
                        </a:spcAft>
                      </a:pPr>
                      <a:r>
                        <a:rPr lang="en-US" sz="1200" b="0" dirty="0">
                          <a:effectLst/>
                        </a:rPr>
                        <a:t>   Span</a:t>
                      </a:r>
                    </a:p>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gridSpan="3">
                  <a:txBody>
                    <a:bodyPr/>
                    <a:lstStyle/>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Total </a:t>
                      </a:r>
                      <a:r>
                        <a:rPr lang="en-US" sz="1200" b="0" dirty="0">
                          <a:effectLst/>
                        </a:rPr>
                        <a:t>Teachers</a:t>
                      </a:r>
                    </a:p>
                    <a:p>
                      <a:pPr marL="0" marR="0" algn="ctr">
                        <a:lnSpc>
                          <a:spcPct val="100000"/>
                        </a:lnSpc>
                        <a:spcBef>
                          <a:spcPts val="0"/>
                        </a:spcBef>
                        <a:spcAft>
                          <a:spcPts val="0"/>
                        </a:spcAft>
                      </a:pPr>
                      <a:r>
                        <a:rPr lang="en-US" sz="1200" b="0" dirty="0">
                          <a:effectLst/>
                        </a:rPr>
                        <a:t>Per Grade Span</a:t>
                      </a:r>
                      <a:endParaRPr lang="en-US" sz="1200" b="0" dirty="0">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Total </a:t>
                      </a:r>
                      <a:r>
                        <a:rPr lang="en-US" sz="1200" b="0" dirty="0">
                          <a:effectLst/>
                        </a:rPr>
                        <a:t>Teacher Days Absent for</a:t>
                      </a:r>
                    </a:p>
                    <a:p>
                      <a:pPr marL="0" marR="0" algn="ctr">
                        <a:lnSpc>
                          <a:spcPct val="100000"/>
                        </a:lnSpc>
                        <a:spcBef>
                          <a:spcPts val="0"/>
                        </a:spcBef>
                        <a:spcAft>
                          <a:spcPts val="0"/>
                        </a:spcAft>
                      </a:pPr>
                      <a:r>
                        <a:rPr lang="en-US" sz="1200" b="0" dirty="0">
                          <a:effectLst/>
                        </a:rPr>
                        <a:t> Illness &amp; Personal </a:t>
                      </a:r>
                      <a:endParaRPr lang="en-US" sz="1200" b="0" dirty="0">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Total </a:t>
                      </a:r>
                      <a:r>
                        <a:rPr lang="en-US" sz="1200" b="0" dirty="0">
                          <a:effectLst/>
                        </a:rPr>
                        <a:t>Teacher Days Absent for School Sponsored Events or Professional Development</a:t>
                      </a: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r>
                        <a:rPr lang="en-US" sz="1200" b="0" dirty="0">
                          <a:effectLst/>
                        </a:rPr>
                        <a:t>Percent of Core Teachers (Math, Science, Social Studies, ELA, Special </a:t>
                      </a:r>
                      <a:r>
                        <a:rPr lang="en-US" sz="1200" b="0" dirty="0" smtClean="0">
                          <a:effectLst/>
                        </a:rPr>
                        <a:t>Education)</a:t>
                      </a:r>
                    </a:p>
                    <a:p>
                      <a:pPr marL="0" marR="0" algn="ctr">
                        <a:lnSpc>
                          <a:spcPct val="100000"/>
                        </a:lnSpc>
                        <a:spcBef>
                          <a:spcPts val="0"/>
                        </a:spcBef>
                        <a:spcAft>
                          <a:spcPts val="0"/>
                        </a:spcAft>
                      </a:pPr>
                      <a:r>
                        <a:rPr lang="en-US" sz="1200" b="0" dirty="0" smtClean="0">
                          <a:effectLst/>
                        </a:rPr>
                        <a:t>Absent 5 </a:t>
                      </a:r>
                      <a:r>
                        <a:rPr lang="en-US" sz="1200" b="0" dirty="0">
                          <a:effectLst/>
                        </a:rPr>
                        <a:t>or </a:t>
                      </a:r>
                      <a:r>
                        <a:rPr lang="en-US" sz="1200" b="0" dirty="0" smtClean="0">
                          <a:effectLst/>
                        </a:rPr>
                        <a:t>More Days </a:t>
                      </a:r>
                      <a:r>
                        <a:rPr lang="en-US" sz="1200" b="0" dirty="0">
                          <a:effectLst/>
                        </a:rPr>
                        <a:t>for </a:t>
                      </a:r>
                      <a:r>
                        <a:rPr lang="en-US" sz="1200" b="0" dirty="0" smtClean="0">
                          <a:effectLst/>
                        </a:rPr>
                        <a:t>Any Reason</a:t>
                      </a:r>
                      <a:endParaRPr lang="en-US" sz="1200" b="0" dirty="0">
                        <a:effectLst/>
                      </a:endParaRPr>
                    </a:p>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r>
                        <a:rPr lang="en-US" sz="1200" b="0" dirty="0">
                          <a:effectLst/>
                        </a:rPr>
                        <a:t>Enter Percent of Core Teachers </a:t>
                      </a:r>
                      <a:endParaRPr lang="en-US" sz="1200" b="0" dirty="0" smtClean="0">
                        <a:effectLst/>
                      </a:endParaRPr>
                    </a:p>
                    <a:p>
                      <a:pPr marL="0" marR="0" algn="ctr">
                        <a:lnSpc>
                          <a:spcPct val="100000"/>
                        </a:lnSpc>
                        <a:spcBef>
                          <a:spcPts val="0"/>
                        </a:spcBef>
                        <a:spcAft>
                          <a:spcPts val="0"/>
                        </a:spcAft>
                      </a:pPr>
                      <a:r>
                        <a:rPr lang="en-US" sz="1200" b="0" dirty="0" smtClean="0">
                          <a:effectLst/>
                        </a:rPr>
                        <a:t>Absent </a:t>
                      </a:r>
                      <a:r>
                        <a:rPr lang="en-US" sz="1200" b="0" dirty="0">
                          <a:effectLst/>
                        </a:rPr>
                        <a:t>10 or </a:t>
                      </a:r>
                      <a:r>
                        <a:rPr lang="en-US" sz="1200" b="0" dirty="0" smtClean="0">
                          <a:effectLst/>
                        </a:rPr>
                        <a:t>More Days Per Semester</a:t>
                      </a:r>
                    </a:p>
                    <a:p>
                      <a:pPr marL="0" marR="0" algn="ctr">
                        <a:lnSpc>
                          <a:spcPct val="100000"/>
                        </a:lnSpc>
                        <a:spcBef>
                          <a:spcPts val="0"/>
                        </a:spcBef>
                        <a:spcAft>
                          <a:spcPts val="0"/>
                        </a:spcAft>
                      </a:pPr>
                      <a:r>
                        <a:rPr lang="en-US" sz="1200" b="0" dirty="0" smtClean="0">
                          <a:effectLst/>
                        </a:rPr>
                        <a:t>for Any Reason</a:t>
                      </a:r>
                      <a:endParaRPr lang="en-US" sz="1200" b="0" dirty="0">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1901">
                <a:tc>
                  <a:txBody>
                    <a:bodyPr/>
                    <a:lstStyle/>
                    <a:p>
                      <a:pPr marL="0" marR="0" algn="ctr">
                        <a:lnSpc>
                          <a:spcPct val="115000"/>
                        </a:lnSpc>
                        <a:spcBef>
                          <a:spcPts val="0"/>
                        </a:spcBef>
                        <a:spcAft>
                          <a:spcPts val="1000"/>
                        </a:spcAft>
                      </a:pPr>
                      <a:r>
                        <a:rPr lang="en-US" sz="1200" b="1">
                          <a:effectLst/>
                        </a:rPr>
                        <a:t> </a:t>
                      </a:r>
                      <a:endParaRPr lang="en-US" sz="1200" b="1">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1Q</a:t>
                      </a:r>
                      <a:endParaRPr lang="en-US" sz="1200" b="0" dirty="0">
                        <a:effectLst/>
                      </a:endParaRP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3Q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2Q</a:t>
                      </a:r>
                      <a:endParaRPr lang="en-US" sz="1200" b="0" dirty="0">
                        <a:effectLst/>
                      </a:endParaRP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3Q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3Q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1Q</a:t>
                      </a:r>
                      <a:endParaRPr lang="en-US" sz="1200" b="0" dirty="0">
                        <a:effectLst/>
                      </a:endParaRP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2Q</a:t>
                      </a:r>
                      <a:endParaRPr lang="en-US" sz="1200" b="0" dirty="0">
                        <a:effectLst/>
                      </a:endParaRP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Semester 1</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3Q</a:t>
                      </a:r>
                      <a:endParaRPr lang="en-US" sz="1200" b="0" dirty="0">
                        <a:effectLst/>
                        <a:latin typeface="Calibri"/>
                        <a:ea typeface="Calibri"/>
                        <a:cs typeface="Calibri"/>
                      </a:endParaRPr>
                    </a:p>
                  </a:txBody>
                  <a:tcPr marL="42705" marR="42705" marT="0" marB="0"/>
                </a:tc>
                <a:extLst>
                  <a:ext uri="{0D108BD9-81ED-4DB2-BD59-A6C34878D82A}">
                    <a16:rowId xmlns:a16="http://schemas.microsoft.com/office/drawing/2014/main" val="10001"/>
                  </a:ext>
                </a:extLst>
              </a:tr>
              <a:tr h="581901">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6-8</a:t>
                      </a:r>
                      <a:endParaRPr lang="en-US" sz="1200" b="0" dirty="0">
                        <a:effectLst/>
                      </a:endParaRP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46</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46</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46</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224</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297</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212</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16</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94</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114.5</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11</a:t>
                      </a:r>
                      <a:r>
                        <a:rPr lang="en-US" sz="1200" b="0" dirty="0">
                          <a:effectLst/>
                        </a:rPr>
                        <a:t>%</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14%</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11</a:t>
                      </a:r>
                      <a:r>
                        <a:rPr lang="en-US" sz="1200" b="0" dirty="0">
                          <a:effectLst/>
                        </a:rPr>
                        <a:t>%</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64%</a:t>
                      </a:r>
                      <a:endParaRPr lang="en-US" sz="1200" b="0" dirty="0">
                        <a:effectLst/>
                        <a:latin typeface="Calibri"/>
                        <a:ea typeface="Calibri"/>
                        <a:cs typeface="Calibri"/>
                      </a:endParaRPr>
                    </a:p>
                  </a:txBody>
                  <a:tcPr marL="42705" marR="42705" marT="0" marB="0"/>
                </a:tc>
                <a:extLst>
                  <a:ext uri="{0D108BD9-81ED-4DB2-BD59-A6C34878D82A}">
                    <a16:rowId xmlns:a16="http://schemas.microsoft.com/office/drawing/2014/main" val="10002"/>
                  </a:ext>
                </a:extLst>
              </a:tr>
            </a:tbl>
          </a:graphicData>
        </a:graphic>
      </p:graphicFrame>
      <p:sp>
        <p:nvSpPr>
          <p:cNvPr id="3128" name="Text Placeholder 3"/>
          <p:cNvSpPr>
            <a:spLocks noGrp="1"/>
          </p:cNvSpPr>
          <p:nvPr>
            <p:ph type="body" sz="half" idx="2"/>
          </p:nvPr>
        </p:nvSpPr>
        <p:spPr>
          <a:xfrm>
            <a:off x="1143000" y="4800600"/>
            <a:ext cx="6705600" cy="1295400"/>
          </a:xfrm>
        </p:spPr>
        <p:txBody>
          <a:bodyPr/>
          <a:lstStyle/>
          <a:p>
            <a:pPr eaLnBrk="1" hangingPunct="1"/>
            <a:r>
              <a:rPr lang="en-US" altLang="en-US" u="sng" smtClean="0"/>
              <a:t>IIIA31 – All teachers instructionally with students (explaining, checking, giving feedback).</a:t>
            </a:r>
            <a:endParaRPr lang="en-US" altLang="en-US" smtClean="0"/>
          </a:p>
          <a:p>
            <a:pPr eaLnBrk="1" hangingPunct="1"/>
            <a:endParaRPr lang="en-US" altLang="en-US" smtClean="0"/>
          </a:p>
        </p:txBody>
      </p:sp>
    </p:spTree>
    <p:extLst>
      <p:ext uri="{BB962C8B-B14F-4D97-AF65-F5344CB8AC3E}">
        <p14:creationId xmlns:p14="http://schemas.microsoft.com/office/powerpoint/2010/main" val="320070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533400"/>
            <a:ext cx="9144000" cy="566738"/>
          </a:xfrm>
        </p:spPr>
        <p:txBody>
          <a:bodyPr>
            <a:normAutofit fontScale="90000"/>
          </a:bodyPr>
          <a:lstStyle/>
          <a:p>
            <a:pPr algn="ctr" eaLnBrk="1" hangingPunct="1"/>
            <a:r>
              <a:rPr lang="en-US" altLang="en-US" sz="2800" b="0" smtClean="0"/>
              <a:t>Cloverdale Middle School</a:t>
            </a:r>
            <a:r>
              <a:rPr lang="en-US" altLang="en-US" sz="2800" smtClean="0"/>
              <a:t/>
            </a:r>
            <a:br>
              <a:rPr lang="en-US" altLang="en-US" sz="2800" smtClean="0"/>
            </a:br>
            <a:r>
              <a:rPr lang="en-US" altLang="en-US" sz="3200" smtClean="0"/>
              <a:t>Student Attendance Data</a:t>
            </a:r>
          </a:p>
        </p:txBody>
      </p:sp>
      <p:graphicFrame>
        <p:nvGraphicFramePr>
          <p:cNvPr id="5" name="Picture Placeholder 4"/>
          <p:cNvGraphicFramePr>
            <a:graphicFrameLocks noGrp="1"/>
          </p:cNvGraphicFramePr>
          <p:nvPr>
            <p:ph type="pic" idx="1"/>
          </p:nvPr>
        </p:nvGraphicFramePr>
        <p:xfrm>
          <a:off x="533400" y="1295400"/>
          <a:ext cx="8077200" cy="3124200"/>
        </p:xfrm>
        <a:graphic>
          <a:graphicData uri="http://schemas.openxmlformats.org/drawingml/2006/table">
            <a:tbl>
              <a:tblPr bandRow="1">
                <a:tableStyleId>{5C22544A-7EE6-4342-B048-85BDC9FD1C3A}</a:tableStyleId>
              </a:tblPr>
              <a:tblGrid>
                <a:gridCol w="655160">
                  <a:extLst>
                    <a:ext uri="{9D8B030D-6E8A-4147-A177-3AD203B41FA5}">
                      <a16:colId xmlns:a16="http://schemas.microsoft.com/office/drawing/2014/main" val="20000"/>
                    </a:ext>
                  </a:extLst>
                </a:gridCol>
                <a:gridCol w="86884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gridCol w="1066800">
                  <a:extLst>
                    <a:ext uri="{9D8B030D-6E8A-4147-A177-3AD203B41FA5}">
                      <a16:colId xmlns:a16="http://schemas.microsoft.com/office/drawing/2014/main" val="20007"/>
                    </a:ext>
                  </a:extLst>
                </a:gridCol>
              </a:tblGrid>
              <a:tr h="1447800">
                <a:tc>
                  <a:txBody>
                    <a:bodyPr/>
                    <a:lstStyle/>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Grade </a:t>
                      </a:r>
                      <a:endParaRPr lang="en-US" sz="1200" b="0" dirty="0">
                        <a:effectLst/>
                      </a:endParaRPr>
                    </a:p>
                    <a:p>
                      <a:pPr marL="0" marR="0">
                        <a:lnSpc>
                          <a:spcPct val="100000"/>
                        </a:lnSpc>
                        <a:spcBef>
                          <a:spcPts val="0"/>
                        </a:spcBef>
                        <a:spcAft>
                          <a:spcPts val="0"/>
                        </a:spcAft>
                      </a:pPr>
                      <a:r>
                        <a:rPr lang="en-US" sz="1200" b="0" dirty="0">
                          <a:effectLst/>
                        </a:rPr>
                        <a:t>   </a:t>
                      </a:r>
                      <a:r>
                        <a:rPr lang="en-US" sz="1200" b="0" dirty="0" smtClean="0">
                          <a:effectLst/>
                        </a:rPr>
                        <a:t>Level</a:t>
                      </a:r>
                      <a:endParaRPr lang="en-US" sz="1200" b="0" dirty="0">
                        <a:effectLst/>
                      </a:endParaRPr>
                    </a:p>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gridSpan="3">
                  <a:txBody>
                    <a:bodyPr/>
                    <a:lstStyle/>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Average Daily Attendance (%)</a:t>
                      </a:r>
                      <a:endParaRPr lang="en-US" sz="1200" b="0" dirty="0">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r>
                        <a:rPr lang="en-US" sz="1200" b="0" dirty="0" smtClean="0">
                          <a:effectLst/>
                        </a:rPr>
                        <a:t>Number of Students</a:t>
                      </a:r>
                    </a:p>
                    <a:p>
                      <a:pPr marL="0" marR="0" algn="ctr">
                        <a:lnSpc>
                          <a:spcPct val="100000"/>
                        </a:lnSpc>
                        <a:spcBef>
                          <a:spcPts val="0"/>
                        </a:spcBef>
                        <a:spcAft>
                          <a:spcPts val="0"/>
                        </a:spcAft>
                      </a:pPr>
                      <a:r>
                        <a:rPr lang="en-US" sz="1200" b="0" dirty="0" smtClean="0">
                          <a:effectLst/>
                        </a:rPr>
                        <a:t>Absent 5 </a:t>
                      </a:r>
                      <a:r>
                        <a:rPr lang="en-US" sz="1200" b="0" dirty="0">
                          <a:effectLst/>
                        </a:rPr>
                        <a:t>or </a:t>
                      </a:r>
                      <a:r>
                        <a:rPr lang="en-US" sz="1200" b="0" dirty="0" smtClean="0">
                          <a:effectLst/>
                        </a:rPr>
                        <a:t>More Days Per Quarter</a:t>
                      </a:r>
                      <a:endParaRPr lang="en-US" sz="1200" b="0" dirty="0">
                        <a:effectLst/>
                      </a:endParaRPr>
                    </a:p>
                    <a:p>
                      <a:pPr marL="0" marR="0" algn="ctr">
                        <a:lnSpc>
                          <a:spcPct val="100000"/>
                        </a:lnSpc>
                        <a:spcBef>
                          <a:spcPts val="0"/>
                        </a:spcBef>
                        <a:spcAft>
                          <a:spcPts val="0"/>
                        </a:spcAft>
                      </a:pPr>
                      <a:r>
                        <a:rPr lang="en-US" sz="1200" b="0" dirty="0">
                          <a:effectLst/>
                        </a:rPr>
                        <a:t> </a:t>
                      </a:r>
                    </a:p>
                    <a:p>
                      <a:pPr marL="0" marR="0" algn="ctr">
                        <a:lnSpc>
                          <a:spcPct val="100000"/>
                        </a:lnSpc>
                        <a:spcBef>
                          <a:spcPts val="0"/>
                        </a:spcBef>
                        <a:spcAft>
                          <a:spcPts val="0"/>
                        </a:spcAft>
                      </a:pPr>
                      <a:r>
                        <a:rPr lang="en-US" sz="1200" b="0" dirty="0" smtClean="0">
                          <a:effectLst/>
                        </a:rPr>
                        <a:t>Number of Students</a:t>
                      </a:r>
                    </a:p>
                    <a:p>
                      <a:pPr marL="0" marR="0" algn="ctr">
                        <a:lnSpc>
                          <a:spcPct val="100000"/>
                        </a:lnSpc>
                        <a:spcBef>
                          <a:spcPts val="0"/>
                        </a:spcBef>
                        <a:spcAft>
                          <a:spcPts val="0"/>
                        </a:spcAft>
                      </a:pPr>
                      <a:r>
                        <a:rPr lang="en-US" sz="1200" b="0" dirty="0" smtClean="0">
                          <a:effectLst/>
                        </a:rPr>
                        <a:t>Absent </a:t>
                      </a:r>
                      <a:r>
                        <a:rPr lang="en-US" sz="1200" b="0" dirty="0">
                          <a:effectLst/>
                        </a:rPr>
                        <a:t>10 or </a:t>
                      </a:r>
                      <a:r>
                        <a:rPr lang="en-US" sz="1200" b="0" dirty="0" smtClean="0">
                          <a:effectLst/>
                        </a:rPr>
                        <a:t>More Days Per Semester</a:t>
                      </a:r>
                    </a:p>
                  </a:txBody>
                  <a:tcPr marL="42705" marR="4270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60">
                <a:tc>
                  <a:txBody>
                    <a:bodyPr/>
                    <a:lstStyle/>
                    <a:p>
                      <a:pPr marL="0" marR="0" algn="ctr">
                        <a:lnSpc>
                          <a:spcPct val="115000"/>
                        </a:lnSpc>
                        <a:spcBef>
                          <a:spcPts val="0"/>
                        </a:spcBef>
                        <a:spcAft>
                          <a:spcPts val="1000"/>
                        </a:spcAft>
                      </a:pPr>
                      <a:r>
                        <a:rPr lang="en-US" sz="1200" b="1">
                          <a:effectLst/>
                        </a:rPr>
                        <a:t> </a:t>
                      </a:r>
                      <a:endParaRPr lang="en-US" sz="1200" b="1">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1Q</a:t>
                      </a:r>
                      <a:endParaRPr lang="en-US" sz="1200" b="0" dirty="0">
                        <a:effectLst/>
                      </a:endParaRP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3Q</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1Q</a:t>
                      </a:r>
                      <a:endParaRPr lang="en-US" sz="1200" b="0" dirty="0">
                        <a:effectLst/>
                      </a:endParaRP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2Q</a:t>
                      </a:r>
                      <a:endParaRPr lang="en-US" sz="1200" b="0" dirty="0">
                        <a:effectLst/>
                      </a:endParaRPr>
                    </a:p>
                    <a:p>
                      <a:pPr marL="0" marR="0" algn="ctr">
                        <a:lnSpc>
                          <a:spcPct val="100000"/>
                        </a:lnSpc>
                        <a:spcBef>
                          <a:spcPts val="0"/>
                        </a:spcBef>
                        <a:spcAft>
                          <a:spcPts val="0"/>
                        </a:spcAft>
                      </a:pPr>
                      <a:r>
                        <a:rPr lang="en-US" sz="1200" b="0" dirty="0">
                          <a:effectLst/>
                        </a:rPr>
                        <a:t> </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Semester 1</a:t>
                      </a:r>
                      <a:endParaRPr lang="en-US" sz="1200" b="0" dirty="0">
                        <a:effectLst/>
                        <a:latin typeface="Calibri"/>
                        <a:ea typeface="Calibri"/>
                        <a:cs typeface="Calibri"/>
                      </a:endParaRPr>
                    </a:p>
                  </a:txBody>
                  <a:tcPr marL="42705" marR="42705" marT="0" marB="0"/>
                </a:tc>
                <a:tc>
                  <a:txBody>
                    <a:bodyPr/>
                    <a:lstStyle/>
                    <a:p>
                      <a:pPr marL="0" marR="0" algn="ctr">
                        <a:lnSpc>
                          <a:spcPct val="100000"/>
                        </a:lnSpc>
                        <a:spcBef>
                          <a:spcPts val="0"/>
                        </a:spcBef>
                        <a:spcAft>
                          <a:spcPts val="0"/>
                        </a:spcAft>
                      </a:pPr>
                      <a:endParaRPr lang="en-US" sz="1200" b="0" dirty="0" smtClean="0">
                        <a:effectLst/>
                      </a:endParaRPr>
                    </a:p>
                    <a:p>
                      <a:pPr marL="0" marR="0" algn="ctr">
                        <a:lnSpc>
                          <a:spcPct val="100000"/>
                        </a:lnSpc>
                        <a:spcBef>
                          <a:spcPts val="0"/>
                        </a:spcBef>
                        <a:spcAft>
                          <a:spcPts val="0"/>
                        </a:spcAft>
                      </a:pPr>
                      <a:r>
                        <a:rPr lang="en-US" sz="1200" b="0" dirty="0" smtClean="0">
                          <a:effectLst/>
                        </a:rPr>
                        <a:t>3Q</a:t>
                      </a:r>
                      <a:endParaRPr lang="en-US" sz="1200" b="0" dirty="0">
                        <a:effectLst/>
                        <a:latin typeface="Calibri"/>
                        <a:ea typeface="Calibri"/>
                        <a:cs typeface="Calibri"/>
                      </a:endParaRPr>
                    </a:p>
                  </a:txBody>
                  <a:tcPr marL="42705" marR="42705" marT="0" marB="0"/>
                </a:tc>
                <a:extLst>
                  <a:ext uri="{0D108BD9-81ED-4DB2-BD59-A6C34878D82A}">
                    <a16:rowId xmlns:a16="http://schemas.microsoft.com/office/drawing/2014/main" val="10001"/>
                  </a:ext>
                </a:extLst>
              </a:tr>
              <a:tr h="426720">
                <a:tc>
                  <a:txBody>
                    <a:bodyPr/>
                    <a:lstStyle/>
                    <a:p>
                      <a:pPr marL="0" marR="0" algn="ctr">
                        <a:lnSpc>
                          <a:spcPct val="100000"/>
                        </a:lnSpc>
                        <a:spcBef>
                          <a:spcPts val="0"/>
                        </a:spcBef>
                        <a:spcAft>
                          <a:spcPts val="0"/>
                        </a:spcAft>
                      </a:pPr>
                      <a:r>
                        <a:rPr lang="en-US" sz="1200" b="0" dirty="0" smtClean="0">
                          <a:effectLst/>
                        </a:rPr>
                        <a:t>6</a:t>
                      </a:r>
                      <a:endParaRPr lang="en-US" sz="1200" b="0" dirty="0">
                        <a:effectLst/>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rPr>
                        <a:t>93.17%</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rPr>
                        <a:t>91.83%</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rPr>
                        <a:t>90.65%</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rPr>
                        <a:t>15</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rPr>
                        <a:t>19</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rPr>
                        <a:t>6</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rPr>
                        <a:t>40</a:t>
                      </a:r>
                      <a:endParaRPr lang="en-US" sz="1200" b="0" dirty="0">
                        <a:effectLst/>
                        <a:latin typeface="Calibri"/>
                        <a:ea typeface="Calibri"/>
                        <a:cs typeface="Calibri"/>
                      </a:endParaRPr>
                    </a:p>
                  </a:txBody>
                  <a:tcPr marL="42705" marR="42705" marT="0" marB="0" anchor="ctr"/>
                </a:tc>
                <a:extLst>
                  <a:ext uri="{0D108BD9-81ED-4DB2-BD59-A6C34878D82A}">
                    <a16:rowId xmlns:a16="http://schemas.microsoft.com/office/drawing/2014/main" val="10002"/>
                  </a:ext>
                </a:extLst>
              </a:tr>
              <a:tr h="304800">
                <a:tc>
                  <a:txBody>
                    <a:bodyPr/>
                    <a:lstStyle/>
                    <a:p>
                      <a:pPr marL="0" marR="0" algn="ctr">
                        <a:lnSpc>
                          <a:spcPct val="100000"/>
                        </a:lnSpc>
                        <a:spcBef>
                          <a:spcPts val="0"/>
                        </a:spcBef>
                        <a:spcAft>
                          <a:spcPts val="0"/>
                        </a:spcAft>
                      </a:pPr>
                      <a:r>
                        <a:rPr lang="en-US" sz="1200" b="0" dirty="0" smtClean="0">
                          <a:effectLst/>
                          <a:latin typeface="Calibri"/>
                          <a:ea typeface="Calibri"/>
                          <a:cs typeface="Calibri"/>
                        </a:rPr>
                        <a:t>7</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92.68%</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90.04%</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88.76%</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15</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24</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12</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42</a:t>
                      </a:r>
                      <a:endParaRPr lang="en-US" sz="1200" b="0" dirty="0">
                        <a:effectLst/>
                        <a:latin typeface="Calibri"/>
                        <a:ea typeface="Calibri"/>
                        <a:cs typeface="Calibri"/>
                      </a:endParaRPr>
                    </a:p>
                  </a:txBody>
                  <a:tcPr marL="42705" marR="42705" marT="0" marB="0" anchor="ctr"/>
                </a:tc>
                <a:extLst>
                  <a:ext uri="{0D108BD9-81ED-4DB2-BD59-A6C34878D82A}">
                    <a16:rowId xmlns:a16="http://schemas.microsoft.com/office/drawing/2014/main" val="10003"/>
                  </a:ext>
                </a:extLst>
              </a:tr>
              <a:tr h="381000">
                <a:tc>
                  <a:txBody>
                    <a:bodyPr/>
                    <a:lstStyle/>
                    <a:p>
                      <a:pPr marL="0" marR="0" algn="ctr">
                        <a:lnSpc>
                          <a:spcPct val="100000"/>
                        </a:lnSpc>
                        <a:spcBef>
                          <a:spcPts val="0"/>
                        </a:spcBef>
                        <a:spcAft>
                          <a:spcPts val="0"/>
                        </a:spcAft>
                      </a:pPr>
                      <a:r>
                        <a:rPr lang="en-US" sz="1200" b="0" dirty="0" smtClean="0">
                          <a:effectLst/>
                          <a:latin typeface="Calibri"/>
                          <a:ea typeface="Calibri"/>
                          <a:cs typeface="Calibri"/>
                        </a:rPr>
                        <a:t>8</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92.30%</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91.22%</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88.92%</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8</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17</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9</a:t>
                      </a:r>
                      <a:endParaRPr lang="en-US" sz="1200" b="0" dirty="0">
                        <a:effectLst/>
                        <a:latin typeface="Calibri"/>
                        <a:ea typeface="Calibri"/>
                        <a:cs typeface="Calibri"/>
                      </a:endParaRPr>
                    </a:p>
                  </a:txBody>
                  <a:tcPr marL="42705" marR="42705" marT="0" marB="0" anchor="ctr"/>
                </a:tc>
                <a:tc>
                  <a:txBody>
                    <a:bodyPr/>
                    <a:lstStyle/>
                    <a:p>
                      <a:pPr marL="0" marR="0" algn="ctr">
                        <a:lnSpc>
                          <a:spcPct val="100000"/>
                        </a:lnSpc>
                        <a:spcBef>
                          <a:spcPts val="0"/>
                        </a:spcBef>
                        <a:spcAft>
                          <a:spcPts val="0"/>
                        </a:spcAft>
                      </a:pPr>
                      <a:r>
                        <a:rPr lang="en-US" sz="1200" b="0" dirty="0" smtClean="0">
                          <a:effectLst/>
                          <a:latin typeface="Calibri"/>
                          <a:ea typeface="Calibri"/>
                          <a:cs typeface="Calibri"/>
                        </a:rPr>
                        <a:t>34</a:t>
                      </a:r>
                      <a:endParaRPr lang="en-US" sz="1200" b="0" dirty="0">
                        <a:effectLst/>
                        <a:latin typeface="Calibri"/>
                        <a:ea typeface="Calibri"/>
                        <a:cs typeface="Calibri"/>
                      </a:endParaRPr>
                    </a:p>
                  </a:txBody>
                  <a:tcPr marL="42705" marR="42705" marT="0" marB="0" anchor="ctr"/>
                </a:tc>
                <a:extLst>
                  <a:ext uri="{0D108BD9-81ED-4DB2-BD59-A6C34878D82A}">
                    <a16:rowId xmlns:a16="http://schemas.microsoft.com/office/drawing/2014/main" val="10004"/>
                  </a:ext>
                </a:extLst>
              </a:tr>
            </a:tbl>
          </a:graphicData>
        </a:graphic>
      </p:graphicFrame>
      <p:sp>
        <p:nvSpPr>
          <p:cNvPr id="4150" name="Text Placeholder 3"/>
          <p:cNvSpPr>
            <a:spLocks noGrp="1"/>
          </p:cNvSpPr>
          <p:nvPr>
            <p:ph type="body" sz="half" idx="2"/>
          </p:nvPr>
        </p:nvSpPr>
        <p:spPr>
          <a:xfrm>
            <a:off x="838200" y="4800600"/>
            <a:ext cx="7315200" cy="1295400"/>
          </a:xfrm>
        </p:spPr>
        <p:txBody>
          <a:bodyPr/>
          <a:lstStyle/>
          <a:p>
            <a:pPr eaLnBrk="1" hangingPunct="1"/>
            <a:r>
              <a:rPr lang="en-US" altLang="en-US" u="sng" smtClean="0"/>
              <a:t>IE10 - The principal celebrates individual, team, and school successes, especially related to student learning outcomes. (61)</a:t>
            </a:r>
            <a:endParaRPr lang="en-US" altLang="en-US" smtClean="0"/>
          </a:p>
          <a:p>
            <a:pPr eaLnBrk="1" hangingPunct="1"/>
            <a:endParaRPr lang="en-US" altLang="en-US" smtClean="0"/>
          </a:p>
        </p:txBody>
      </p:sp>
    </p:spTree>
    <p:extLst>
      <p:ext uri="{BB962C8B-B14F-4D97-AF65-F5344CB8AC3E}">
        <p14:creationId xmlns:p14="http://schemas.microsoft.com/office/powerpoint/2010/main" val="2998142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8"/>
          <p:cNvSpPr>
            <a:spLocks noGrp="1"/>
          </p:cNvSpPr>
          <p:nvPr>
            <p:ph type="body" sz="half" idx="2"/>
          </p:nvPr>
        </p:nvSpPr>
        <p:spPr>
          <a:xfrm>
            <a:off x="1066800" y="5029200"/>
            <a:ext cx="7010400" cy="1289050"/>
          </a:xfrm>
        </p:spPr>
        <p:txBody>
          <a:bodyPr/>
          <a:lstStyle/>
          <a:p>
            <a:pPr eaLnBrk="1" hangingPunct="1"/>
            <a:r>
              <a:rPr lang="en-US" altLang="en-US" u="sng" smtClean="0"/>
              <a:t>IID10 – Instructional Teams use student learning data to identify students in need of instructional support or enhancement.</a:t>
            </a:r>
          </a:p>
          <a:p>
            <a:pPr eaLnBrk="1" hangingPunct="1"/>
            <a:endParaRPr lang="en-US" altLang="en-US" smtClean="0"/>
          </a:p>
          <a:p>
            <a:pPr eaLnBrk="1" hangingPunct="1"/>
            <a:endParaRPr lang="en-US" altLang="en-US" smtClean="0"/>
          </a:p>
        </p:txBody>
      </p:sp>
      <p:graphicFrame>
        <p:nvGraphicFramePr>
          <p:cNvPr id="7" name="Picture Placeholder 6"/>
          <p:cNvGraphicFramePr>
            <a:graphicFrameLocks noGrp="1"/>
          </p:cNvGraphicFramePr>
          <p:nvPr>
            <p:ph type="pic" idx="1"/>
          </p:nvPr>
        </p:nvGraphicFramePr>
        <p:xfrm>
          <a:off x="304800" y="1371600"/>
          <a:ext cx="8382001" cy="3373439"/>
        </p:xfrm>
        <a:graphic>
          <a:graphicData uri="http://schemas.openxmlformats.org/drawingml/2006/table">
            <a:tbl>
              <a:tblPr bandRow="1">
                <a:tableStyleId>{5C22544A-7EE6-4342-B048-85BDC9FD1C3A}</a:tableStyleId>
              </a:tblPr>
              <a:tblGrid>
                <a:gridCol w="571500">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gridCol w="721894">
                  <a:extLst>
                    <a:ext uri="{9D8B030D-6E8A-4147-A177-3AD203B41FA5}">
                      <a16:colId xmlns:a16="http://schemas.microsoft.com/office/drawing/2014/main" val="20002"/>
                    </a:ext>
                  </a:extLst>
                </a:gridCol>
                <a:gridCol w="772026">
                  <a:extLst>
                    <a:ext uri="{9D8B030D-6E8A-4147-A177-3AD203B41FA5}">
                      <a16:colId xmlns:a16="http://schemas.microsoft.com/office/drawing/2014/main" val="20003"/>
                    </a:ext>
                  </a:extLst>
                </a:gridCol>
                <a:gridCol w="521368">
                  <a:extLst>
                    <a:ext uri="{9D8B030D-6E8A-4147-A177-3AD203B41FA5}">
                      <a16:colId xmlns:a16="http://schemas.microsoft.com/office/drawing/2014/main" val="20004"/>
                    </a:ext>
                  </a:extLst>
                </a:gridCol>
                <a:gridCol w="491289">
                  <a:extLst>
                    <a:ext uri="{9D8B030D-6E8A-4147-A177-3AD203B41FA5}">
                      <a16:colId xmlns:a16="http://schemas.microsoft.com/office/drawing/2014/main" val="20005"/>
                    </a:ext>
                  </a:extLst>
                </a:gridCol>
                <a:gridCol w="481264">
                  <a:extLst>
                    <a:ext uri="{9D8B030D-6E8A-4147-A177-3AD203B41FA5}">
                      <a16:colId xmlns:a16="http://schemas.microsoft.com/office/drawing/2014/main" val="20006"/>
                    </a:ext>
                  </a:extLst>
                </a:gridCol>
                <a:gridCol w="481264">
                  <a:extLst>
                    <a:ext uri="{9D8B030D-6E8A-4147-A177-3AD203B41FA5}">
                      <a16:colId xmlns:a16="http://schemas.microsoft.com/office/drawing/2014/main" val="20007"/>
                    </a:ext>
                  </a:extLst>
                </a:gridCol>
                <a:gridCol w="481264">
                  <a:extLst>
                    <a:ext uri="{9D8B030D-6E8A-4147-A177-3AD203B41FA5}">
                      <a16:colId xmlns:a16="http://schemas.microsoft.com/office/drawing/2014/main" val="20008"/>
                    </a:ext>
                  </a:extLst>
                </a:gridCol>
                <a:gridCol w="541422">
                  <a:extLst>
                    <a:ext uri="{9D8B030D-6E8A-4147-A177-3AD203B41FA5}">
                      <a16:colId xmlns:a16="http://schemas.microsoft.com/office/drawing/2014/main" val="20009"/>
                    </a:ext>
                  </a:extLst>
                </a:gridCol>
                <a:gridCol w="541422">
                  <a:extLst>
                    <a:ext uri="{9D8B030D-6E8A-4147-A177-3AD203B41FA5}">
                      <a16:colId xmlns:a16="http://schemas.microsoft.com/office/drawing/2014/main" val="20010"/>
                    </a:ext>
                  </a:extLst>
                </a:gridCol>
                <a:gridCol w="491289">
                  <a:extLst>
                    <a:ext uri="{9D8B030D-6E8A-4147-A177-3AD203B41FA5}">
                      <a16:colId xmlns:a16="http://schemas.microsoft.com/office/drawing/2014/main" val="20011"/>
                    </a:ext>
                  </a:extLst>
                </a:gridCol>
                <a:gridCol w="531395">
                  <a:extLst>
                    <a:ext uri="{9D8B030D-6E8A-4147-A177-3AD203B41FA5}">
                      <a16:colId xmlns:a16="http://schemas.microsoft.com/office/drawing/2014/main" val="20012"/>
                    </a:ext>
                  </a:extLst>
                </a:gridCol>
                <a:gridCol w="571500">
                  <a:extLst>
                    <a:ext uri="{9D8B030D-6E8A-4147-A177-3AD203B41FA5}">
                      <a16:colId xmlns:a16="http://schemas.microsoft.com/office/drawing/2014/main" val="20013"/>
                    </a:ext>
                  </a:extLst>
                </a:gridCol>
                <a:gridCol w="551446">
                  <a:extLst>
                    <a:ext uri="{9D8B030D-6E8A-4147-A177-3AD203B41FA5}">
                      <a16:colId xmlns:a16="http://schemas.microsoft.com/office/drawing/2014/main" val="20014"/>
                    </a:ext>
                  </a:extLst>
                </a:gridCol>
              </a:tblGrid>
              <a:tr h="1219416">
                <a:tc>
                  <a:txBody>
                    <a:bodyPr/>
                    <a:lstStyle/>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Grade </a:t>
                      </a:r>
                      <a:r>
                        <a:rPr lang="en-US" sz="1100" dirty="0">
                          <a:effectLst/>
                        </a:rPr>
                        <a:t>Level</a:t>
                      </a:r>
                      <a:endParaRPr lang="en-US" sz="1100" dirty="0">
                        <a:effectLst/>
                        <a:latin typeface="Calibri"/>
                        <a:ea typeface="Calibri"/>
                        <a:cs typeface="Calibri"/>
                      </a:endParaRPr>
                    </a:p>
                  </a:txBody>
                  <a:tcPr marL="47251" marR="47251" marT="0" marB="0"/>
                </a:tc>
                <a:tc gridSpan="3">
                  <a:txBody>
                    <a:bodyPr/>
                    <a:lstStyle/>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Number </a:t>
                      </a:r>
                      <a:r>
                        <a:rPr lang="en-US" sz="1100" dirty="0">
                          <a:effectLst/>
                        </a:rPr>
                        <a:t>of Students with</a:t>
                      </a:r>
                    </a:p>
                    <a:p>
                      <a:pPr marL="0" marR="0" algn="ctr">
                        <a:lnSpc>
                          <a:spcPct val="100000"/>
                        </a:lnSpc>
                        <a:spcBef>
                          <a:spcPts val="0"/>
                        </a:spcBef>
                        <a:spcAft>
                          <a:spcPts val="0"/>
                        </a:spcAft>
                      </a:pPr>
                      <a:r>
                        <a:rPr lang="en-US" sz="1100" dirty="0">
                          <a:effectLst/>
                        </a:rPr>
                        <a:t> D or F in Math by </a:t>
                      </a:r>
                    </a:p>
                    <a:p>
                      <a:pPr marL="0" marR="0" algn="ctr">
                        <a:lnSpc>
                          <a:spcPct val="100000"/>
                        </a:lnSpc>
                        <a:spcBef>
                          <a:spcPts val="0"/>
                        </a:spcBef>
                        <a:spcAft>
                          <a:spcPts val="0"/>
                        </a:spcAft>
                      </a:pPr>
                      <a:r>
                        <a:rPr lang="en-US" sz="1100" dirty="0">
                          <a:effectLst/>
                        </a:rPr>
                        <a:t>Grading Period</a:t>
                      </a:r>
                    </a:p>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Calibri"/>
                      </a:endParaRPr>
                    </a:p>
                  </a:txBody>
                  <a:tcPr marL="47251" marR="47251" marT="0" marB="0"/>
                </a:tc>
                <a:tc hMerge="1">
                  <a:txBody>
                    <a:bodyPr/>
                    <a:lstStyle/>
                    <a:p>
                      <a:endParaRPr lang="en-US"/>
                    </a:p>
                  </a:txBody>
                  <a:tcPr/>
                </a:tc>
                <a:tc hMerge="1">
                  <a:txBody>
                    <a:bodyPr/>
                    <a:lstStyle/>
                    <a:p>
                      <a:endParaRPr lang="en-US"/>
                    </a:p>
                  </a:txBody>
                  <a:tcPr/>
                </a:tc>
                <a:tc gridSpan="8">
                  <a:txBody>
                    <a:bodyPr/>
                    <a:lstStyle/>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r>
                        <a:rPr lang="en-US" sz="1100" dirty="0" smtClean="0">
                          <a:effectLst/>
                        </a:rPr>
                        <a:t>Report </a:t>
                      </a:r>
                      <a:r>
                        <a:rPr lang="en-US" sz="1100" dirty="0">
                          <a:effectLst/>
                        </a:rPr>
                        <a:t>total number of grades entered on each post-unit assessment for the current quarter </a:t>
                      </a:r>
                    </a:p>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r>
                        <a:rPr lang="en-US" sz="1100" dirty="0" smtClean="0">
                          <a:effectLst/>
                        </a:rPr>
                        <a:t>Report  </a:t>
                      </a:r>
                      <a:r>
                        <a:rPr lang="en-US" sz="1100" dirty="0">
                          <a:effectLst/>
                        </a:rPr>
                        <a:t>the number of </a:t>
                      </a:r>
                    </a:p>
                    <a:p>
                      <a:pPr marL="0" marR="0" algn="ctr">
                        <a:lnSpc>
                          <a:spcPct val="100000"/>
                        </a:lnSpc>
                        <a:spcBef>
                          <a:spcPts val="0"/>
                        </a:spcBef>
                        <a:spcAft>
                          <a:spcPts val="0"/>
                        </a:spcAft>
                      </a:pPr>
                      <a:r>
                        <a:rPr lang="en-US" sz="1100" dirty="0">
                          <a:effectLst/>
                        </a:rPr>
                        <a:t>D and F grades on each post-unit </a:t>
                      </a:r>
                      <a:r>
                        <a:rPr lang="en-US" sz="1100" dirty="0" smtClean="0">
                          <a:effectLst/>
                        </a:rPr>
                        <a:t>assessment</a:t>
                      </a:r>
                      <a:endParaRPr lang="en-US" sz="1100" dirty="0">
                        <a:effectLst/>
                      </a:endParaRPr>
                    </a:p>
                    <a:p>
                      <a:pPr marL="0" marR="0">
                        <a:lnSpc>
                          <a:spcPct val="100000"/>
                        </a:lnSpc>
                        <a:spcBef>
                          <a:spcPts val="0"/>
                        </a:spcBef>
                        <a:spcAft>
                          <a:spcPts val="0"/>
                        </a:spcAft>
                      </a:pPr>
                      <a:r>
                        <a:rPr lang="en-US" sz="1100" dirty="0">
                          <a:effectLst/>
                        </a:rPr>
                        <a:t>   </a:t>
                      </a:r>
                      <a:endParaRPr lang="en-US" sz="1100" dirty="0">
                        <a:effectLst/>
                        <a:latin typeface="Calibri"/>
                        <a:ea typeface="Calibri"/>
                        <a:cs typeface="Calibri"/>
                      </a:endParaRPr>
                    </a:p>
                  </a:txBody>
                  <a:tcPr marL="47251" marR="4725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Percent </a:t>
                      </a:r>
                      <a:r>
                        <a:rPr lang="en-US" sz="1100" dirty="0">
                          <a:effectLst/>
                        </a:rPr>
                        <a:t>of D or F grades on all unit assessments administered each quarter</a:t>
                      </a:r>
                    </a:p>
                    <a:p>
                      <a:pPr marL="0" marR="0" algn="ctr">
                        <a:lnSpc>
                          <a:spcPct val="100000"/>
                        </a:lnSpc>
                        <a:spcBef>
                          <a:spcPts val="0"/>
                        </a:spcBef>
                        <a:spcAft>
                          <a:spcPts val="0"/>
                        </a:spcAft>
                      </a:pPr>
                      <a:endParaRPr lang="en-US" sz="1100" dirty="0">
                        <a:effectLst/>
                      </a:endParaRPr>
                    </a:p>
                  </a:txBody>
                  <a:tcPr marL="47251" marR="4725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591">
                <a:tc>
                  <a:txBody>
                    <a:bodyPr/>
                    <a:lstStyle/>
                    <a:p>
                      <a:pPr marL="0" marR="0" algn="ctr">
                        <a:lnSpc>
                          <a:spcPct val="100000"/>
                        </a:lnSpc>
                        <a:spcBef>
                          <a:spcPts val="0"/>
                        </a:spcBef>
                        <a:spcAft>
                          <a:spcPts val="0"/>
                        </a:spcAft>
                      </a:pPr>
                      <a:r>
                        <a:rPr lang="en-US" sz="700">
                          <a:effectLst/>
                        </a:rPr>
                        <a:t> </a:t>
                      </a:r>
                      <a:endParaRPr lang="en-US" sz="80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1Q</a:t>
                      </a:r>
                      <a:endParaRPr lang="en-US" sz="1200" dirty="0">
                        <a:effectLst/>
                      </a:endParaRPr>
                    </a:p>
                    <a:p>
                      <a:pPr marL="0" marR="0">
                        <a:lnSpc>
                          <a:spcPct val="100000"/>
                        </a:lnSpc>
                        <a:spcBef>
                          <a:spcPts val="0"/>
                        </a:spcBef>
                        <a:spcAft>
                          <a:spcPts val="0"/>
                        </a:spcAft>
                      </a:pPr>
                      <a:r>
                        <a:rPr lang="en-US" sz="1200" dirty="0">
                          <a:effectLst/>
                        </a:rPr>
                        <a:t> </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2Q</a:t>
                      </a:r>
                      <a:endParaRPr lang="en-US" sz="1200" dirty="0">
                        <a:effectLst/>
                      </a:endParaRPr>
                    </a:p>
                    <a:p>
                      <a:pPr marL="0" marR="0">
                        <a:lnSpc>
                          <a:spcPct val="100000"/>
                        </a:lnSpc>
                        <a:spcBef>
                          <a:spcPts val="0"/>
                        </a:spcBef>
                        <a:spcAft>
                          <a:spcPts val="0"/>
                        </a:spcAft>
                      </a:pPr>
                      <a:r>
                        <a:rPr lang="en-US" sz="1200" dirty="0">
                          <a:effectLst/>
                        </a:rPr>
                        <a:t> </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3Q</a:t>
                      </a:r>
                      <a:endParaRPr lang="en-US" sz="1200" dirty="0">
                        <a:effectLst/>
                      </a:endParaRPr>
                    </a:p>
                    <a:p>
                      <a:pPr marL="0" marR="0" algn="ctr">
                        <a:lnSpc>
                          <a:spcPct val="100000"/>
                        </a:lnSpc>
                        <a:spcBef>
                          <a:spcPts val="0"/>
                        </a:spcBef>
                        <a:spcAft>
                          <a:spcPts val="0"/>
                        </a:spcAft>
                      </a:pPr>
                      <a:r>
                        <a:rPr lang="en-US" sz="1200" dirty="0">
                          <a:effectLst/>
                        </a:rPr>
                        <a:t> </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1</a:t>
                      </a:r>
                    </a:p>
                    <a:p>
                      <a:pPr marL="0" marR="0" algn="ctr">
                        <a:lnSpc>
                          <a:spcPct val="100000"/>
                        </a:lnSpc>
                        <a:spcBef>
                          <a:spcPts val="0"/>
                        </a:spcBef>
                        <a:spcAft>
                          <a:spcPts val="0"/>
                        </a:spcAft>
                      </a:pPr>
                      <a:r>
                        <a:rPr lang="en-US" sz="1000" dirty="0" smtClean="0">
                          <a:effectLst/>
                        </a:rPr>
                        <a:t>Total</a:t>
                      </a:r>
                    </a:p>
                    <a:p>
                      <a:pPr marL="0" marR="0" algn="ctr">
                        <a:lnSpc>
                          <a:spcPct val="100000"/>
                        </a:lnSpc>
                        <a:spcBef>
                          <a:spcPts val="0"/>
                        </a:spcBef>
                        <a:spcAft>
                          <a:spcPts val="0"/>
                        </a:spcAft>
                      </a:pPr>
                      <a:r>
                        <a:rPr lang="en-US" sz="1000" dirty="0" smtClean="0">
                          <a:effectLst/>
                        </a:rPr>
                        <a:t>Grades  </a:t>
                      </a:r>
                      <a:endParaRPr lang="en-US" sz="10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a:t>
                      </a:r>
                      <a:r>
                        <a:rPr lang="en-US" sz="1200" dirty="0">
                          <a:effectLst/>
                        </a:rPr>
                        <a:t>1 D&amp;F</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2</a:t>
                      </a:r>
                    </a:p>
                    <a:p>
                      <a:pPr marL="0" marR="0" algn="ctr">
                        <a:lnSpc>
                          <a:spcPct val="100000"/>
                        </a:lnSpc>
                        <a:spcBef>
                          <a:spcPts val="0"/>
                        </a:spcBef>
                        <a:spcAft>
                          <a:spcPts val="0"/>
                        </a:spcAft>
                      </a:pPr>
                      <a:r>
                        <a:rPr lang="en-US" sz="1000" dirty="0" smtClean="0">
                          <a:effectLst/>
                        </a:rPr>
                        <a:t>Total</a:t>
                      </a:r>
                    </a:p>
                    <a:p>
                      <a:pPr marL="0" marR="0" algn="ctr">
                        <a:lnSpc>
                          <a:spcPct val="100000"/>
                        </a:lnSpc>
                        <a:spcBef>
                          <a:spcPts val="0"/>
                        </a:spcBef>
                        <a:spcAft>
                          <a:spcPts val="0"/>
                        </a:spcAft>
                      </a:pPr>
                      <a:r>
                        <a:rPr lang="en-US" sz="1000" dirty="0" smtClean="0">
                          <a:effectLst/>
                        </a:rPr>
                        <a:t>Grades  </a:t>
                      </a:r>
                      <a:endParaRPr lang="en-US" sz="1000" dirty="0" smtClean="0">
                        <a:effectLst/>
                        <a:latin typeface="+mn-lt"/>
                        <a:ea typeface="Calibri"/>
                        <a:cs typeface="Calibri"/>
                      </a:endParaRPr>
                    </a:p>
                    <a:p>
                      <a:pPr marL="0" marR="0" algn="ctr">
                        <a:lnSpc>
                          <a:spcPct val="100000"/>
                        </a:lnSpc>
                        <a:spcBef>
                          <a:spcPts val="0"/>
                        </a:spcBef>
                        <a:spcAft>
                          <a:spcPts val="0"/>
                        </a:spcAft>
                      </a:pP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a:t>
                      </a:r>
                      <a:r>
                        <a:rPr lang="en-US" sz="1200" dirty="0">
                          <a:effectLst/>
                        </a:rPr>
                        <a:t>2 D&amp;F</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3</a:t>
                      </a:r>
                    </a:p>
                    <a:p>
                      <a:pPr marL="0" marR="0" algn="ctr">
                        <a:lnSpc>
                          <a:spcPct val="100000"/>
                        </a:lnSpc>
                        <a:spcBef>
                          <a:spcPts val="0"/>
                        </a:spcBef>
                        <a:spcAft>
                          <a:spcPts val="0"/>
                        </a:spcAft>
                      </a:pPr>
                      <a:r>
                        <a:rPr lang="en-US" sz="1000" dirty="0" smtClean="0">
                          <a:effectLst/>
                        </a:rPr>
                        <a:t>Total</a:t>
                      </a:r>
                    </a:p>
                    <a:p>
                      <a:pPr marL="0" marR="0" algn="ctr">
                        <a:lnSpc>
                          <a:spcPct val="100000"/>
                        </a:lnSpc>
                        <a:spcBef>
                          <a:spcPts val="0"/>
                        </a:spcBef>
                        <a:spcAft>
                          <a:spcPts val="0"/>
                        </a:spcAft>
                      </a:pPr>
                      <a:r>
                        <a:rPr lang="en-US" sz="1000" dirty="0" smtClean="0">
                          <a:effectLst/>
                        </a:rPr>
                        <a:t>Grades </a:t>
                      </a:r>
                      <a:endParaRPr lang="en-US" sz="1000" dirty="0" smtClean="0">
                        <a:effectLst/>
                        <a:latin typeface="+mn-lt"/>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a:t>
                      </a:r>
                      <a:r>
                        <a:rPr lang="en-US" sz="1200" dirty="0">
                          <a:effectLst/>
                        </a:rPr>
                        <a:t>3 D&amp;F</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4</a:t>
                      </a:r>
                    </a:p>
                    <a:p>
                      <a:pPr marL="0" marR="0" algn="ctr">
                        <a:lnSpc>
                          <a:spcPct val="100000"/>
                        </a:lnSpc>
                        <a:spcBef>
                          <a:spcPts val="0"/>
                        </a:spcBef>
                        <a:spcAft>
                          <a:spcPts val="0"/>
                        </a:spcAft>
                      </a:pPr>
                      <a:r>
                        <a:rPr lang="en-US" sz="1000" dirty="0" smtClean="0">
                          <a:effectLst/>
                        </a:rPr>
                        <a:t>Total</a:t>
                      </a:r>
                    </a:p>
                    <a:p>
                      <a:pPr marL="0" marR="0" algn="ctr">
                        <a:lnSpc>
                          <a:spcPct val="100000"/>
                        </a:lnSpc>
                        <a:spcBef>
                          <a:spcPts val="0"/>
                        </a:spcBef>
                        <a:spcAft>
                          <a:spcPts val="0"/>
                        </a:spcAft>
                      </a:pPr>
                      <a:r>
                        <a:rPr lang="en-US" sz="1000" dirty="0" smtClean="0">
                          <a:effectLst/>
                        </a:rPr>
                        <a:t>Grades  </a:t>
                      </a:r>
                      <a:endParaRPr lang="en-US" sz="1000" dirty="0" smtClean="0">
                        <a:effectLst/>
                        <a:latin typeface="+mn-lt"/>
                        <a:ea typeface="Calibri"/>
                        <a:cs typeface="Calibri"/>
                      </a:endParaRPr>
                    </a:p>
                    <a:p>
                      <a:pPr marL="0" marR="0" algn="ctr">
                        <a:lnSpc>
                          <a:spcPct val="100000"/>
                        </a:lnSpc>
                        <a:spcBef>
                          <a:spcPts val="0"/>
                        </a:spcBef>
                        <a:spcAft>
                          <a:spcPts val="0"/>
                        </a:spcAft>
                      </a:pP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a:t>
                      </a:r>
                      <a:r>
                        <a:rPr lang="en-US" sz="1200" dirty="0">
                          <a:effectLst/>
                        </a:rPr>
                        <a:t>4 D&amp;F</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1Q</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2Q</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3Q</a:t>
                      </a:r>
                      <a:endParaRPr lang="en-US" sz="1200" dirty="0">
                        <a:effectLst/>
                        <a:latin typeface="Calibri"/>
                        <a:ea typeface="Calibri"/>
                        <a:cs typeface="Calibri"/>
                      </a:endParaRPr>
                    </a:p>
                  </a:txBody>
                  <a:tcPr marL="47251" marR="47251" marT="0" marB="0"/>
                </a:tc>
                <a:extLst>
                  <a:ext uri="{0D108BD9-81ED-4DB2-BD59-A6C34878D82A}">
                    <a16:rowId xmlns:a16="http://schemas.microsoft.com/office/drawing/2014/main" val="10001"/>
                  </a:ext>
                </a:extLst>
              </a:tr>
              <a:tr h="325108">
                <a:tc>
                  <a:txBody>
                    <a:bodyPr/>
                    <a:lstStyle/>
                    <a:p>
                      <a:pPr marL="0" marR="0" algn="ctr">
                        <a:lnSpc>
                          <a:spcPct val="100000"/>
                        </a:lnSpc>
                        <a:spcBef>
                          <a:spcPts val="0"/>
                        </a:spcBef>
                        <a:spcAft>
                          <a:spcPts val="0"/>
                        </a:spcAft>
                      </a:pPr>
                      <a:r>
                        <a:rPr lang="en-US" sz="1400" dirty="0">
                          <a:effectLst/>
                        </a:rPr>
                        <a:t>6</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48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57</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31</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183</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98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174</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82</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181</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79</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66%</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57%</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48%</a:t>
                      </a:r>
                      <a:endParaRPr lang="en-US" sz="1200" dirty="0">
                        <a:effectLst/>
                        <a:latin typeface="Calibri"/>
                        <a:ea typeface="Calibri"/>
                        <a:cs typeface="Calibri"/>
                      </a:endParaRPr>
                    </a:p>
                  </a:txBody>
                  <a:tcPr marL="47251" marR="47251" marT="0" marB="0" anchor="ctr"/>
                </a:tc>
                <a:extLst>
                  <a:ext uri="{0D108BD9-81ED-4DB2-BD59-A6C34878D82A}">
                    <a16:rowId xmlns:a16="http://schemas.microsoft.com/office/drawing/2014/main" val="10002"/>
                  </a:ext>
                </a:extLst>
              </a:tr>
              <a:tr h="325108">
                <a:tc>
                  <a:txBody>
                    <a:bodyPr/>
                    <a:lstStyle/>
                    <a:p>
                      <a:pPr marL="0" marR="0" algn="ctr">
                        <a:lnSpc>
                          <a:spcPct val="100000"/>
                        </a:lnSpc>
                        <a:spcBef>
                          <a:spcPts val="0"/>
                        </a:spcBef>
                        <a:spcAft>
                          <a:spcPts val="0"/>
                        </a:spcAft>
                      </a:pPr>
                      <a:r>
                        <a:rPr lang="en-US" sz="1400" dirty="0">
                          <a:effectLst/>
                        </a:rPr>
                        <a:t>7</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25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35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19</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163</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108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168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134</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159</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138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50%</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62%</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78%</a:t>
                      </a:r>
                      <a:endParaRPr lang="en-US" sz="1200" dirty="0">
                        <a:effectLst/>
                        <a:latin typeface="Calibri"/>
                        <a:ea typeface="Calibri"/>
                        <a:cs typeface="Calibri"/>
                      </a:endParaRPr>
                    </a:p>
                  </a:txBody>
                  <a:tcPr marL="47251" marR="47251" marT="0" marB="0" anchor="ctr"/>
                </a:tc>
                <a:extLst>
                  <a:ext uri="{0D108BD9-81ED-4DB2-BD59-A6C34878D82A}">
                    <a16:rowId xmlns:a16="http://schemas.microsoft.com/office/drawing/2014/main" val="10003"/>
                  </a:ext>
                </a:extLst>
              </a:tr>
              <a:tr h="325108">
                <a:tc>
                  <a:txBody>
                    <a:bodyPr/>
                    <a:lstStyle/>
                    <a:p>
                      <a:pPr marL="0" marR="0" algn="ctr">
                        <a:lnSpc>
                          <a:spcPct val="100000"/>
                        </a:lnSpc>
                        <a:spcBef>
                          <a:spcPts val="0"/>
                        </a:spcBef>
                        <a:spcAft>
                          <a:spcPts val="0"/>
                        </a:spcAft>
                      </a:pPr>
                      <a:r>
                        <a:rPr lang="en-US" sz="1400">
                          <a:effectLst/>
                        </a:rPr>
                        <a:t>8</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35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46</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119</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98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51</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42</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47</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29</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a:effectLst/>
                        </a:rPr>
                        <a:t>x</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a:effectLst/>
                        </a:rPr>
                        <a:t>x</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53%</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68%</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78%</a:t>
                      </a:r>
                      <a:endParaRPr lang="en-US" sz="1200" dirty="0">
                        <a:effectLst/>
                        <a:latin typeface="Calibri"/>
                        <a:ea typeface="Calibri"/>
                        <a:cs typeface="Calibri"/>
                      </a:endParaRPr>
                    </a:p>
                  </a:txBody>
                  <a:tcPr marL="47251" marR="47251" marT="0" marB="0" anchor="ctr"/>
                </a:tc>
                <a:extLst>
                  <a:ext uri="{0D108BD9-81ED-4DB2-BD59-A6C34878D82A}">
                    <a16:rowId xmlns:a16="http://schemas.microsoft.com/office/drawing/2014/main" val="10004"/>
                  </a:ext>
                </a:extLst>
              </a:tr>
              <a:tr h="325108">
                <a:tc>
                  <a:txBody>
                    <a:bodyPr/>
                    <a:lstStyle/>
                    <a:p>
                      <a:pPr marL="0" marR="0" algn="ctr">
                        <a:lnSpc>
                          <a:spcPct val="100000"/>
                        </a:lnSpc>
                        <a:spcBef>
                          <a:spcPts val="0"/>
                        </a:spcBef>
                        <a:spcAft>
                          <a:spcPts val="0"/>
                        </a:spcAft>
                      </a:pPr>
                      <a:r>
                        <a:rPr lang="en-US" sz="1200" dirty="0" err="1">
                          <a:effectLst/>
                        </a:rPr>
                        <a:t>Alg</a:t>
                      </a:r>
                      <a:r>
                        <a:rPr lang="en-US" sz="1200" dirty="0">
                          <a:effectLst/>
                        </a:rPr>
                        <a:t> 1 8</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0</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0</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0</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14</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4</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N/A</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N/A</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N/A</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N/A</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a:effectLst/>
                        </a:rPr>
                        <a:t>x</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34%</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25</a:t>
                      </a:r>
                      <a:r>
                        <a:rPr lang="en-US" sz="1200" dirty="0">
                          <a:effectLst/>
                        </a:rPr>
                        <a:t>%</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29%</a:t>
                      </a:r>
                      <a:endParaRPr lang="en-US" sz="1200" dirty="0">
                        <a:effectLst/>
                        <a:latin typeface="Calibri"/>
                        <a:ea typeface="Calibri"/>
                        <a:cs typeface="Calibri"/>
                      </a:endParaRPr>
                    </a:p>
                  </a:txBody>
                  <a:tcPr marL="47251" marR="47251" marT="0" marB="0" anchor="ctr"/>
                </a:tc>
                <a:extLst>
                  <a:ext uri="{0D108BD9-81ED-4DB2-BD59-A6C34878D82A}">
                    <a16:rowId xmlns:a16="http://schemas.microsoft.com/office/drawing/2014/main" val="10005"/>
                  </a:ext>
                </a:extLst>
              </a:tr>
            </a:tbl>
          </a:graphicData>
        </a:graphic>
      </p:graphicFrame>
      <p:sp>
        <p:nvSpPr>
          <p:cNvPr id="6" name="Title 1"/>
          <p:cNvSpPr txBox="1">
            <a:spLocks/>
          </p:cNvSpPr>
          <p:nvPr/>
        </p:nvSpPr>
        <p:spPr>
          <a:xfrm>
            <a:off x="0" y="533400"/>
            <a:ext cx="9144000" cy="566738"/>
          </a:xfrm>
          <a:prstGeom prst="rect">
            <a:avLst/>
          </a:prstGeom>
        </p:spPr>
        <p:txBody>
          <a:bodyPr anchor="b"/>
          <a:lstStyle/>
          <a:p>
            <a:pPr algn="ctr" fontAlgn="auto">
              <a:spcAft>
                <a:spcPts val="0"/>
              </a:spcAft>
              <a:defRPr/>
            </a:pPr>
            <a:r>
              <a:rPr lang="en-US" sz="2800" dirty="0">
                <a:latin typeface="+mj-lt"/>
                <a:ea typeface="+mj-ea"/>
                <a:cs typeface="+mj-cs"/>
              </a:rPr>
              <a:t>Cloverdale Middle School</a:t>
            </a:r>
            <a:r>
              <a:rPr lang="en-US" sz="2800" b="1" dirty="0">
                <a:latin typeface="+mj-lt"/>
                <a:ea typeface="+mj-ea"/>
                <a:cs typeface="+mj-cs"/>
              </a:rPr>
              <a:t/>
            </a:r>
            <a:br>
              <a:rPr lang="en-US" sz="2800" b="1" dirty="0">
                <a:latin typeface="+mj-lt"/>
                <a:ea typeface="+mj-ea"/>
                <a:cs typeface="+mj-cs"/>
              </a:rPr>
            </a:br>
            <a:r>
              <a:rPr lang="en-US" sz="3200" b="1" dirty="0">
                <a:latin typeface="+mj-lt"/>
                <a:ea typeface="+mj-ea"/>
                <a:cs typeface="+mj-cs"/>
              </a:rPr>
              <a:t>Math Data</a:t>
            </a:r>
          </a:p>
        </p:txBody>
      </p:sp>
    </p:spTree>
    <p:extLst>
      <p:ext uri="{BB962C8B-B14F-4D97-AF65-F5344CB8AC3E}">
        <p14:creationId xmlns:p14="http://schemas.microsoft.com/office/powerpoint/2010/main" val="2257570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p:cNvGraphicFramePr>
            <a:graphicFrameLocks noGrp="1"/>
          </p:cNvGraphicFramePr>
          <p:nvPr>
            <p:ph type="pic" idx="1"/>
          </p:nvPr>
        </p:nvGraphicFramePr>
        <p:xfrm>
          <a:off x="304800" y="1371600"/>
          <a:ext cx="8382001" cy="3047999"/>
        </p:xfrm>
        <a:graphic>
          <a:graphicData uri="http://schemas.openxmlformats.org/drawingml/2006/table">
            <a:tbl>
              <a:tblPr bandRow="1">
                <a:tableStyleId>{5C22544A-7EE6-4342-B048-85BDC9FD1C3A}</a:tableStyleId>
              </a:tblPr>
              <a:tblGrid>
                <a:gridCol w="571500">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gridCol w="721894">
                  <a:extLst>
                    <a:ext uri="{9D8B030D-6E8A-4147-A177-3AD203B41FA5}">
                      <a16:colId xmlns:a16="http://schemas.microsoft.com/office/drawing/2014/main" val="20002"/>
                    </a:ext>
                  </a:extLst>
                </a:gridCol>
                <a:gridCol w="772026">
                  <a:extLst>
                    <a:ext uri="{9D8B030D-6E8A-4147-A177-3AD203B41FA5}">
                      <a16:colId xmlns:a16="http://schemas.microsoft.com/office/drawing/2014/main" val="20003"/>
                    </a:ext>
                  </a:extLst>
                </a:gridCol>
                <a:gridCol w="521368">
                  <a:extLst>
                    <a:ext uri="{9D8B030D-6E8A-4147-A177-3AD203B41FA5}">
                      <a16:colId xmlns:a16="http://schemas.microsoft.com/office/drawing/2014/main" val="20004"/>
                    </a:ext>
                  </a:extLst>
                </a:gridCol>
                <a:gridCol w="491289">
                  <a:extLst>
                    <a:ext uri="{9D8B030D-6E8A-4147-A177-3AD203B41FA5}">
                      <a16:colId xmlns:a16="http://schemas.microsoft.com/office/drawing/2014/main" val="20005"/>
                    </a:ext>
                  </a:extLst>
                </a:gridCol>
                <a:gridCol w="481264">
                  <a:extLst>
                    <a:ext uri="{9D8B030D-6E8A-4147-A177-3AD203B41FA5}">
                      <a16:colId xmlns:a16="http://schemas.microsoft.com/office/drawing/2014/main" val="20006"/>
                    </a:ext>
                  </a:extLst>
                </a:gridCol>
                <a:gridCol w="481264">
                  <a:extLst>
                    <a:ext uri="{9D8B030D-6E8A-4147-A177-3AD203B41FA5}">
                      <a16:colId xmlns:a16="http://schemas.microsoft.com/office/drawing/2014/main" val="20007"/>
                    </a:ext>
                  </a:extLst>
                </a:gridCol>
                <a:gridCol w="481264">
                  <a:extLst>
                    <a:ext uri="{9D8B030D-6E8A-4147-A177-3AD203B41FA5}">
                      <a16:colId xmlns:a16="http://schemas.microsoft.com/office/drawing/2014/main" val="20008"/>
                    </a:ext>
                  </a:extLst>
                </a:gridCol>
                <a:gridCol w="541422">
                  <a:extLst>
                    <a:ext uri="{9D8B030D-6E8A-4147-A177-3AD203B41FA5}">
                      <a16:colId xmlns:a16="http://schemas.microsoft.com/office/drawing/2014/main" val="20009"/>
                    </a:ext>
                  </a:extLst>
                </a:gridCol>
                <a:gridCol w="541422">
                  <a:extLst>
                    <a:ext uri="{9D8B030D-6E8A-4147-A177-3AD203B41FA5}">
                      <a16:colId xmlns:a16="http://schemas.microsoft.com/office/drawing/2014/main" val="20010"/>
                    </a:ext>
                  </a:extLst>
                </a:gridCol>
                <a:gridCol w="491289">
                  <a:extLst>
                    <a:ext uri="{9D8B030D-6E8A-4147-A177-3AD203B41FA5}">
                      <a16:colId xmlns:a16="http://schemas.microsoft.com/office/drawing/2014/main" val="20011"/>
                    </a:ext>
                  </a:extLst>
                </a:gridCol>
                <a:gridCol w="531395">
                  <a:extLst>
                    <a:ext uri="{9D8B030D-6E8A-4147-A177-3AD203B41FA5}">
                      <a16:colId xmlns:a16="http://schemas.microsoft.com/office/drawing/2014/main" val="20012"/>
                    </a:ext>
                  </a:extLst>
                </a:gridCol>
                <a:gridCol w="571500">
                  <a:extLst>
                    <a:ext uri="{9D8B030D-6E8A-4147-A177-3AD203B41FA5}">
                      <a16:colId xmlns:a16="http://schemas.microsoft.com/office/drawing/2014/main" val="20013"/>
                    </a:ext>
                  </a:extLst>
                </a:gridCol>
                <a:gridCol w="551446">
                  <a:extLst>
                    <a:ext uri="{9D8B030D-6E8A-4147-A177-3AD203B41FA5}">
                      <a16:colId xmlns:a16="http://schemas.microsoft.com/office/drawing/2014/main" val="20014"/>
                    </a:ext>
                  </a:extLst>
                </a:gridCol>
              </a:tblGrid>
              <a:tr h="1219284">
                <a:tc>
                  <a:txBody>
                    <a:bodyPr/>
                    <a:lstStyle/>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Grade </a:t>
                      </a:r>
                      <a:r>
                        <a:rPr lang="en-US" sz="1100" dirty="0">
                          <a:effectLst/>
                        </a:rPr>
                        <a:t>Level</a:t>
                      </a:r>
                      <a:endParaRPr lang="en-US" sz="1100" dirty="0">
                        <a:effectLst/>
                        <a:latin typeface="Calibri"/>
                        <a:ea typeface="Calibri"/>
                        <a:cs typeface="Calibri"/>
                      </a:endParaRPr>
                    </a:p>
                  </a:txBody>
                  <a:tcPr marL="47251" marR="47251" marT="0" marB="0"/>
                </a:tc>
                <a:tc gridSpan="3">
                  <a:txBody>
                    <a:bodyPr/>
                    <a:lstStyle/>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Number </a:t>
                      </a:r>
                      <a:r>
                        <a:rPr lang="en-US" sz="1100" dirty="0">
                          <a:effectLst/>
                        </a:rPr>
                        <a:t>of Students with</a:t>
                      </a:r>
                    </a:p>
                    <a:p>
                      <a:pPr marL="0" marR="0" algn="ctr">
                        <a:lnSpc>
                          <a:spcPct val="100000"/>
                        </a:lnSpc>
                        <a:spcBef>
                          <a:spcPts val="0"/>
                        </a:spcBef>
                        <a:spcAft>
                          <a:spcPts val="0"/>
                        </a:spcAft>
                      </a:pPr>
                      <a:r>
                        <a:rPr lang="en-US" sz="1100" dirty="0">
                          <a:effectLst/>
                        </a:rPr>
                        <a:t> D or F in </a:t>
                      </a:r>
                      <a:r>
                        <a:rPr lang="en-US" sz="1100" dirty="0" smtClean="0">
                          <a:effectLst/>
                        </a:rPr>
                        <a:t>ELA </a:t>
                      </a:r>
                      <a:r>
                        <a:rPr lang="en-US" sz="1100" dirty="0">
                          <a:effectLst/>
                        </a:rPr>
                        <a:t>by </a:t>
                      </a:r>
                    </a:p>
                    <a:p>
                      <a:pPr marL="0" marR="0" algn="ctr">
                        <a:lnSpc>
                          <a:spcPct val="100000"/>
                        </a:lnSpc>
                        <a:spcBef>
                          <a:spcPts val="0"/>
                        </a:spcBef>
                        <a:spcAft>
                          <a:spcPts val="0"/>
                        </a:spcAft>
                      </a:pPr>
                      <a:r>
                        <a:rPr lang="en-US" sz="1100" dirty="0">
                          <a:effectLst/>
                        </a:rPr>
                        <a:t>Grading Period</a:t>
                      </a:r>
                    </a:p>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Calibri"/>
                      </a:endParaRPr>
                    </a:p>
                  </a:txBody>
                  <a:tcPr marL="47251" marR="47251" marT="0" marB="0"/>
                </a:tc>
                <a:tc hMerge="1">
                  <a:txBody>
                    <a:bodyPr/>
                    <a:lstStyle/>
                    <a:p>
                      <a:endParaRPr lang="en-US"/>
                    </a:p>
                  </a:txBody>
                  <a:tcPr/>
                </a:tc>
                <a:tc hMerge="1">
                  <a:txBody>
                    <a:bodyPr/>
                    <a:lstStyle/>
                    <a:p>
                      <a:endParaRPr lang="en-US"/>
                    </a:p>
                  </a:txBody>
                  <a:tcPr/>
                </a:tc>
                <a:tc gridSpan="8">
                  <a:txBody>
                    <a:bodyPr/>
                    <a:lstStyle/>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r>
                        <a:rPr lang="en-US" sz="1100" dirty="0" smtClean="0">
                          <a:effectLst/>
                        </a:rPr>
                        <a:t>Report </a:t>
                      </a:r>
                      <a:r>
                        <a:rPr lang="en-US" sz="1100" dirty="0">
                          <a:effectLst/>
                        </a:rPr>
                        <a:t>total number of grades entered on each </a:t>
                      </a:r>
                      <a:r>
                        <a:rPr lang="en-US" sz="1100" dirty="0" smtClean="0">
                          <a:effectLst/>
                        </a:rPr>
                        <a:t>post-unit</a:t>
                      </a:r>
                    </a:p>
                    <a:p>
                      <a:pPr marL="0" marR="0" algn="ctr">
                        <a:lnSpc>
                          <a:spcPct val="100000"/>
                        </a:lnSpc>
                        <a:spcBef>
                          <a:spcPts val="0"/>
                        </a:spcBef>
                        <a:spcAft>
                          <a:spcPts val="0"/>
                        </a:spcAft>
                      </a:pPr>
                      <a:r>
                        <a:rPr lang="en-US" sz="1100" dirty="0" smtClean="0">
                          <a:effectLst/>
                        </a:rPr>
                        <a:t>assessment </a:t>
                      </a:r>
                      <a:r>
                        <a:rPr lang="en-US" sz="1100" dirty="0">
                          <a:effectLst/>
                        </a:rPr>
                        <a:t>for the current quarter </a:t>
                      </a:r>
                    </a:p>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r>
                        <a:rPr lang="en-US" sz="1100" dirty="0" smtClean="0">
                          <a:effectLst/>
                        </a:rPr>
                        <a:t>Report  </a:t>
                      </a:r>
                      <a:r>
                        <a:rPr lang="en-US" sz="1100" dirty="0">
                          <a:effectLst/>
                        </a:rPr>
                        <a:t>the number of </a:t>
                      </a:r>
                    </a:p>
                    <a:p>
                      <a:pPr marL="0" marR="0" algn="ctr">
                        <a:lnSpc>
                          <a:spcPct val="100000"/>
                        </a:lnSpc>
                        <a:spcBef>
                          <a:spcPts val="0"/>
                        </a:spcBef>
                        <a:spcAft>
                          <a:spcPts val="0"/>
                        </a:spcAft>
                      </a:pPr>
                      <a:r>
                        <a:rPr lang="en-US" sz="1100" dirty="0">
                          <a:effectLst/>
                        </a:rPr>
                        <a:t>D and F grades on each post-unit </a:t>
                      </a:r>
                      <a:r>
                        <a:rPr lang="en-US" sz="1100" dirty="0" smtClean="0">
                          <a:effectLst/>
                        </a:rPr>
                        <a:t>assessment</a:t>
                      </a:r>
                      <a:endParaRPr lang="en-US" sz="1100" dirty="0">
                        <a:effectLst/>
                      </a:endParaRPr>
                    </a:p>
                    <a:p>
                      <a:pPr marL="0" marR="0">
                        <a:lnSpc>
                          <a:spcPct val="100000"/>
                        </a:lnSpc>
                        <a:spcBef>
                          <a:spcPts val="0"/>
                        </a:spcBef>
                        <a:spcAft>
                          <a:spcPts val="0"/>
                        </a:spcAft>
                      </a:pPr>
                      <a:r>
                        <a:rPr lang="en-US" sz="1100" dirty="0">
                          <a:effectLst/>
                        </a:rPr>
                        <a:t>   </a:t>
                      </a:r>
                      <a:endParaRPr lang="en-US" sz="1100" dirty="0">
                        <a:effectLst/>
                        <a:latin typeface="Calibri"/>
                        <a:ea typeface="Calibri"/>
                        <a:cs typeface="Calibri"/>
                      </a:endParaRPr>
                    </a:p>
                  </a:txBody>
                  <a:tcPr marL="47251" marR="4725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1100" dirty="0">
                          <a:effectLst/>
                        </a:rPr>
                        <a:t> </a:t>
                      </a:r>
                    </a:p>
                    <a:p>
                      <a:pPr marL="0" marR="0" algn="ctr">
                        <a:lnSpc>
                          <a:spcPct val="100000"/>
                        </a:lnSpc>
                        <a:spcBef>
                          <a:spcPts val="0"/>
                        </a:spcBef>
                        <a:spcAft>
                          <a:spcPts val="0"/>
                        </a:spcAft>
                      </a:pPr>
                      <a:endParaRPr lang="en-US" sz="1100" dirty="0" smtClean="0">
                        <a:effectLst/>
                      </a:endParaRPr>
                    </a:p>
                    <a:p>
                      <a:pPr marL="0" marR="0" algn="ctr">
                        <a:lnSpc>
                          <a:spcPct val="100000"/>
                        </a:lnSpc>
                        <a:spcBef>
                          <a:spcPts val="0"/>
                        </a:spcBef>
                        <a:spcAft>
                          <a:spcPts val="0"/>
                        </a:spcAft>
                      </a:pPr>
                      <a:r>
                        <a:rPr lang="en-US" sz="1100" dirty="0" smtClean="0">
                          <a:effectLst/>
                        </a:rPr>
                        <a:t>Percent </a:t>
                      </a:r>
                      <a:r>
                        <a:rPr lang="en-US" sz="1100" dirty="0">
                          <a:effectLst/>
                        </a:rPr>
                        <a:t>of D or F grades on all unit assessments administered each quarter</a:t>
                      </a:r>
                    </a:p>
                    <a:p>
                      <a:pPr marL="0" marR="0" algn="ctr">
                        <a:lnSpc>
                          <a:spcPct val="100000"/>
                        </a:lnSpc>
                        <a:spcBef>
                          <a:spcPts val="0"/>
                        </a:spcBef>
                        <a:spcAft>
                          <a:spcPts val="0"/>
                        </a:spcAft>
                      </a:pPr>
                      <a:endParaRPr lang="en-US" sz="1100" dirty="0">
                        <a:effectLst/>
                      </a:endParaRPr>
                    </a:p>
                  </a:txBody>
                  <a:tcPr marL="47251" marR="4725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499">
                <a:tc>
                  <a:txBody>
                    <a:bodyPr/>
                    <a:lstStyle/>
                    <a:p>
                      <a:pPr marL="0" marR="0" algn="ctr">
                        <a:lnSpc>
                          <a:spcPct val="100000"/>
                        </a:lnSpc>
                        <a:spcBef>
                          <a:spcPts val="0"/>
                        </a:spcBef>
                        <a:spcAft>
                          <a:spcPts val="0"/>
                        </a:spcAft>
                      </a:pPr>
                      <a:r>
                        <a:rPr lang="en-US" sz="700">
                          <a:effectLst/>
                        </a:rPr>
                        <a:t> </a:t>
                      </a:r>
                      <a:endParaRPr lang="en-US" sz="80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1Q</a:t>
                      </a:r>
                      <a:endParaRPr lang="en-US" sz="1200" dirty="0">
                        <a:effectLst/>
                      </a:endParaRPr>
                    </a:p>
                    <a:p>
                      <a:pPr marL="0" marR="0">
                        <a:lnSpc>
                          <a:spcPct val="100000"/>
                        </a:lnSpc>
                        <a:spcBef>
                          <a:spcPts val="0"/>
                        </a:spcBef>
                        <a:spcAft>
                          <a:spcPts val="0"/>
                        </a:spcAft>
                      </a:pPr>
                      <a:r>
                        <a:rPr lang="en-US" sz="1200" dirty="0">
                          <a:effectLst/>
                        </a:rPr>
                        <a:t> </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2Q</a:t>
                      </a:r>
                      <a:endParaRPr lang="en-US" sz="1200" dirty="0">
                        <a:effectLst/>
                      </a:endParaRPr>
                    </a:p>
                    <a:p>
                      <a:pPr marL="0" marR="0">
                        <a:lnSpc>
                          <a:spcPct val="100000"/>
                        </a:lnSpc>
                        <a:spcBef>
                          <a:spcPts val="0"/>
                        </a:spcBef>
                        <a:spcAft>
                          <a:spcPts val="0"/>
                        </a:spcAft>
                      </a:pPr>
                      <a:r>
                        <a:rPr lang="en-US" sz="1200" dirty="0">
                          <a:effectLst/>
                        </a:rPr>
                        <a:t> </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3Q</a:t>
                      </a:r>
                      <a:endParaRPr lang="en-US" sz="1200" dirty="0">
                        <a:effectLst/>
                      </a:endParaRPr>
                    </a:p>
                    <a:p>
                      <a:pPr marL="0" marR="0" algn="ctr">
                        <a:lnSpc>
                          <a:spcPct val="100000"/>
                        </a:lnSpc>
                        <a:spcBef>
                          <a:spcPts val="0"/>
                        </a:spcBef>
                        <a:spcAft>
                          <a:spcPts val="0"/>
                        </a:spcAft>
                      </a:pPr>
                      <a:r>
                        <a:rPr lang="en-US" sz="1200" dirty="0">
                          <a:effectLst/>
                        </a:rPr>
                        <a:t> </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1</a:t>
                      </a:r>
                    </a:p>
                    <a:p>
                      <a:pPr marL="0" marR="0" algn="ctr">
                        <a:lnSpc>
                          <a:spcPct val="100000"/>
                        </a:lnSpc>
                        <a:spcBef>
                          <a:spcPts val="0"/>
                        </a:spcBef>
                        <a:spcAft>
                          <a:spcPts val="0"/>
                        </a:spcAft>
                      </a:pPr>
                      <a:r>
                        <a:rPr lang="en-US" sz="1000" dirty="0" smtClean="0">
                          <a:effectLst/>
                        </a:rPr>
                        <a:t>Total</a:t>
                      </a:r>
                    </a:p>
                    <a:p>
                      <a:pPr marL="0" marR="0" algn="ctr">
                        <a:lnSpc>
                          <a:spcPct val="100000"/>
                        </a:lnSpc>
                        <a:spcBef>
                          <a:spcPts val="0"/>
                        </a:spcBef>
                        <a:spcAft>
                          <a:spcPts val="0"/>
                        </a:spcAft>
                      </a:pPr>
                      <a:r>
                        <a:rPr lang="en-US" sz="1000" dirty="0" smtClean="0">
                          <a:effectLst/>
                        </a:rPr>
                        <a:t>Grades  </a:t>
                      </a:r>
                      <a:endParaRPr lang="en-US" sz="10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a:t>
                      </a:r>
                      <a:r>
                        <a:rPr lang="en-US" sz="1200" dirty="0">
                          <a:effectLst/>
                        </a:rPr>
                        <a:t>1 D&amp;F</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2</a:t>
                      </a:r>
                    </a:p>
                    <a:p>
                      <a:pPr marL="0" marR="0" algn="ctr">
                        <a:lnSpc>
                          <a:spcPct val="100000"/>
                        </a:lnSpc>
                        <a:spcBef>
                          <a:spcPts val="0"/>
                        </a:spcBef>
                        <a:spcAft>
                          <a:spcPts val="0"/>
                        </a:spcAft>
                      </a:pPr>
                      <a:r>
                        <a:rPr lang="en-US" sz="1000" dirty="0" smtClean="0">
                          <a:effectLst/>
                        </a:rPr>
                        <a:t>Total</a:t>
                      </a:r>
                    </a:p>
                    <a:p>
                      <a:pPr marL="0" marR="0" algn="ctr">
                        <a:lnSpc>
                          <a:spcPct val="100000"/>
                        </a:lnSpc>
                        <a:spcBef>
                          <a:spcPts val="0"/>
                        </a:spcBef>
                        <a:spcAft>
                          <a:spcPts val="0"/>
                        </a:spcAft>
                      </a:pPr>
                      <a:r>
                        <a:rPr lang="en-US" sz="1000" dirty="0" smtClean="0">
                          <a:effectLst/>
                        </a:rPr>
                        <a:t>Grades  </a:t>
                      </a:r>
                      <a:endParaRPr lang="en-US" sz="1000" dirty="0" smtClean="0">
                        <a:effectLst/>
                        <a:latin typeface="+mn-lt"/>
                        <a:ea typeface="Calibri"/>
                        <a:cs typeface="Calibri"/>
                      </a:endParaRPr>
                    </a:p>
                    <a:p>
                      <a:pPr marL="0" marR="0" algn="ctr">
                        <a:lnSpc>
                          <a:spcPct val="100000"/>
                        </a:lnSpc>
                        <a:spcBef>
                          <a:spcPts val="0"/>
                        </a:spcBef>
                        <a:spcAft>
                          <a:spcPts val="0"/>
                        </a:spcAft>
                      </a:pP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a:t>
                      </a:r>
                      <a:r>
                        <a:rPr lang="en-US" sz="1200" dirty="0">
                          <a:effectLst/>
                        </a:rPr>
                        <a:t>2 D&amp;F</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3</a:t>
                      </a:r>
                    </a:p>
                    <a:p>
                      <a:pPr marL="0" marR="0" algn="ctr">
                        <a:lnSpc>
                          <a:spcPct val="100000"/>
                        </a:lnSpc>
                        <a:spcBef>
                          <a:spcPts val="0"/>
                        </a:spcBef>
                        <a:spcAft>
                          <a:spcPts val="0"/>
                        </a:spcAft>
                      </a:pPr>
                      <a:r>
                        <a:rPr lang="en-US" sz="1000" dirty="0" smtClean="0">
                          <a:effectLst/>
                        </a:rPr>
                        <a:t>Total</a:t>
                      </a:r>
                    </a:p>
                    <a:p>
                      <a:pPr marL="0" marR="0" algn="ctr">
                        <a:lnSpc>
                          <a:spcPct val="100000"/>
                        </a:lnSpc>
                        <a:spcBef>
                          <a:spcPts val="0"/>
                        </a:spcBef>
                        <a:spcAft>
                          <a:spcPts val="0"/>
                        </a:spcAft>
                      </a:pPr>
                      <a:r>
                        <a:rPr lang="en-US" sz="1000" dirty="0" smtClean="0">
                          <a:effectLst/>
                        </a:rPr>
                        <a:t>Grades </a:t>
                      </a:r>
                      <a:endParaRPr lang="en-US" sz="1000" dirty="0" smtClean="0">
                        <a:effectLst/>
                        <a:latin typeface="+mn-lt"/>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a:t>
                      </a:r>
                      <a:r>
                        <a:rPr lang="en-US" sz="1200" dirty="0">
                          <a:effectLst/>
                        </a:rPr>
                        <a:t>3 D&amp;F</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4</a:t>
                      </a:r>
                    </a:p>
                    <a:p>
                      <a:pPr marL="0" marR="0" algn="ctr">
                        <a:lnSpc>
                          <a:spcPct val="100000"/>
                        </a:lnSpc>
                        <a:spcBef>
                          <a:spcPts val="0"/>
                        </a:spcBef>
                        <a:spcAft>
                          <a:spcPts val="0"/>
                        </a:spcAft>
                      </a:pPr>
                      <a:r>
                        <a:rPr lang="en-US" sz="1000" dirty="0" smtClean="0">
                          <a:effectLst/>
                        </a:rPr>
                        <a:t>Total</a:t>
                      </a:r>
                    </a:p>
                    <a:p>
                      <a:pPr marL="0" marR="0" algn="ctr">
                        <a:lnSpc>
                          <a:spcPct val="100000"/>
                        </a:lnSpc>
                        <a:spcBef>
                          <a:spcPts val="0"/>
                        </a:spcBef>
                        <a:spcAft>
                          <a:spcPts val="0"/>
                        </a:spcAft>
                      </a:pPr>
                      <a:r>
                        <a:rPr lang="en-US" sz="1000" dirty="0" smtClean="0">
                          <a:effectLst/>
                        </a:rPr>
                        <a:t>Grades  </a:t>
                      </a:r>
                      <a:endParaRPr lang="en-US" sz="1000" dirty="0" smtClean="0">
                        <a:effectLst/>
                        <a:latin typeface="+mn-lt"/>
                        <a:ea typeface="Calibri"/>
                        <a:cs typeface="Calibri"/>
                      </a:endParaRPr>
                    </a:p>
                    <a:p>
                      <a:pPr marL="0" marR="0" algn="ctr">
                        <a:lnSpc>
                          <a:spcPct val="100000"/>
                        </a:lnSpc>
                        <a:spcBef>
                          <a:spcPts val="0"/>
                        </a:spcBef>
                        <a:spcAft>
                          <a:spcPts val="0"/>
                        </a:spcAft>
                      </a:pP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Unit </a:t>
                      </a:r>
                      <a:r>
                        <a:rPr lang="en-US" sz="1200" dirty="0">
                          <a:effectLst/>
                        </a:rPr>
                        <a:t>4 D&amp;F</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1Q</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2Q</a:t>
                      </a:r>
                      <a:endParaRPr lang="en-US" sz="1200" dirty="0">
                        <a:effectLst/>
                        <a:latin typeface="Calibri"/>
                        <a:ea typeface="Calibri"/>
                        <a:cs typeface="Calibri"/>
                      </a:endParaRPr>
                    </a:p>
                  </a:txBody>
                  <a:tcPr marL="47251" marR="47251" marT="0" marB="0"/>
                </a:tc>
                <a:tc>
                  <a:txBody>
                    <a:bodyPr/>
                    <a:lstStyle/>
                    <a:p>
                      <a:pPr marL="0" marR="0" algn="ctr">
                        <a:lnSpc>
                          <a:spcPct val="100000"/>
                        </a:lnSpc>
                        <a:spcBef>
                          <a:spcPts val="0"/>
                        </a:spcBef>
                        <a:spcAft>
                          <a:spcPts val="0"/>
                        </a:spcAft>
                      </a:pPr>
                      <a:endParaRPr lang="en-US" sz="1200" dirty="0" smtClean="0">
                        <a:effectLst/>
                      </a:endParaRPr>
                    </a:p>
                    <a:p>
                      <a:pPr marL="0" marR="0" algn="ctr">
                        <a:lnSpc>
                          <a:spcPct val="100000"/>
                        </a:lnSpc>
                        <a:spcBef>
                          <a:spcPts val="0"/>
                        </a:spcBef>
                        <a:spcAft>
                          <a:spcPts val="0"/>
                        </a:spcAft>
                      </a:pPr>
                      <a:r>
                        <a:rPr lang="en-US" sz="1200" dirty="0" smtClean="0">
                          <a:effectLst/>
                        </a:rPr>
                        <a:t>3Q</a:t>
                      </a:r>
                      <a:endParaRPr lang="en-US" sz="1200" dirty="0">
                        <a:effectLst/>
                        <a:latin typeface="Calibri"/>
                        <a:ea typeface="Calibri"/>
                        <a:cs typeface="Calibri"/>
                      </a:endParaRPr>
                    </a:p>
                  </a:txBody>
                  <a:tcPr marL="47251" marR="47251" marT="0" marB="0"/>
                </a:tc>
                <a:extLst>
                  <a:ext uri="{0D108BD9-81ED-4DB2-BD59-A6C34878D82A}">
                    <a16:rowId xmlns:a16="http://schemas.microsoft.com/office/drawing/2014/main" val="10001"/>
                  </a:ext>
                </a:extLst>
              </a:tr>
              <a:tr h="325072">
                <a:tc>
                  <a:txBody>
                    <a:bodyPr/>
                    <a:lstStyle/>
                    <a:p>
                      <a:pPr marL="0" marR="0" algn="ctr">
                        <a:lnSpc>
                          <a:spcPct val="100000"/>
                        </a:lnSpc>
                        <a:spcBef>
                          <a:spcPts val="0"/>
                        </a:spcBef>
                        <a:spcAft>
                          <a:spcPts val="0"/>
                        </a:spcAft>
                      </a:pPr>
                      <a:r>
                        <a:rPr lang="en-US" sz="1400" dirty="0">
                          <a:effectLst/>
                        </a:rPr>
                        <a:t>6</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4</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23</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192</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3</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192</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195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11</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4%</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3%</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5%</a:t>
                      </a:r>
                      <a:endParaRPr lang="en-US" sz="1200" dirty="0">
                        <a:effectLst/>
                        <a:latin typeface="Calibri"/>
                        <a:ea typeface="Calibri"/>
                        <a:cs typeface="Calibri"/>
                      </a:endParaRPr>
                    </a:p>
                  </a:txBody>
                  <a:tcPr marL="47251" marR="47251" marT="0" marB="0" anchor="ctr"/>
                </a:tc>
                <a:extLst>
                  <a:ext uri="{0D108BD9-81ED-4DB2-BD59-A6C34878D82A}">
                    <a16:rowId xmlns:a16="http://schemas.microsoft.com/office/drawing/2014/main" val="10002"/>
                  </a:ext>
                </a:extLst>
              </a:tr>
              <a:tr h="325072">
                <a:tc>
                  <a:txBody>
                    <a:bodyPr/>
                    <a:lstStyle/>
                    <a:p>
                      <a:pPr marL="0" marR="0" algn="ctr">
                        <a:lnSpc>
                          <a:spcPct val="100000"/>
                        </a:lnSpc>
                        <a:spcBef>
                          <a:spcPts val="0"/>
                        </a:spcBef>
                        <a:spcAft>
                          <a:spcPts val="0"/>
                        </a:spcAft>
                      </a:pPr>
                      <a:r>
                        <a:rPr lang="en-US" sz="1400" dirty="0">
                          <a:effectLst/>
                        </a:rPr>
                        <a:t>7</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73</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85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65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168</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65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164</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102</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182</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100</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a:effectLst/>
                        </a:rPr>
                        <a:t>x</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43%</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43%</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52%</a:t>
                      </a:r>
                      <a:endParaRPr lang="en-US" sz="1200" dirty="0">
                        <a:effectLst/>
                        <a:latin typeface="Calibri"/>
                        <a:ea typeface="Calibri"/>
                        <a:cs typeface="Calibri"/>
                      </a:endParaRPr>
                    </a:p>
                  </a:txBody>
                  <a:tcPr marL="47251" marR="47251" marT="0" marB="0" anchor="ctr"/>
                </a:tc>
                <a:extLst>
                  <a:ext uri="{0D108BD9-81ED-4DB2-BD59-A6C34878D82A}">
                    <a16:rowId xmlns:a16="http://schemas.microsoft.com/office/drawing/2014/main" val="10003"/>
                  </a:ext>
                </a:extLst>
              </a:tr>
              <a:tr h="325072">
                <a:tc>
                  <a:txBody>
                    <a:bodyPr/>
                    <a:lstStyle/>
                    <a:p>
                      <a:pPr marL="0" marR="0" algn="ctr">
                        <a:lnSpc>
                          <a:spcPct val="100000"/>
                        </a:lnSpc>
                        <a:spcBef>
                          <a:spcPts val="0"/>
                        </a:spcBef>
                        <a:spcAft>
                          <a:spcPts val="0"/>
                        </a:spcAft>
                      </a:pPr>
                      <a:r>
                        <a:rPr lang="en-US" sz="1400">
                          <a:effectLst/>
                        </a:rPr>
                        <a:t>8</a:t>
                      </a:r>
                      <a:endParaRPr lang="en-US" sz="140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65</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70</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56</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140</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22</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166</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29</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163</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smtClean="0">
                          <a:effectLst/>
                        </a:rPr>
                        <a:t>30</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a:effectLst/>
                        </a:rPr>
                        <a:t>x</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400" dirty="0">
                          <a:effectLst/>
                        </a:rPr>
                        <a:t>x</a:t>
                      </a:r>
                      <a:endParaRPr lang="en-US" sz="14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13%</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18%</a:t>
                      </a:r>
                      <a:endParaRPr lang="en-US" sz="1200" dirty="0">
                        <a:effectLst/>
                        <a:latin typeface="Calibri"/>
                        <a:ea typeface="Calibri"/>
                        <a:cs typeface="Calibri"/>
                      </a:endParaRPr>
                    </a:p>
                  </a:txBody>
                  <a:tcPr marL="47251" marR="47251" marT="0" marB="0" anchor="ctr"/>
                </a:tc>
                <a:tc>
                  <a:txBody>
                    <a:bodyPr/>
                    <a:lstStyle/>
                    <a:p>
                      <a:pPr marL="0" marR="0" algn="ctr">
                        <a:lnSpc>
                          <a:spcPct val="100000"/>
                        </a:lnSpc>
                        <a:spcBef>
                          <a:spcPts val="0"/>
                        </a:spcBef>
                        <a:spcAft>
                          <a:spcPts val="0"/>
                        </a:spcAft>
                      </a:pPr>
                      <a:r>
                        <a:rPr lang="en-US" sz="1200" dirty="0" smtClean="0">
                          <a:effectLst/>
                        </a:rPr>
                        <a:t>17%</a:t>
                      </a:r>
                      <a:endParaRPr lang="en-US" sz="1200" dirty="0">
                        <a:effectLst/>
                        <a:latin typeface="Calibri"/>
                        <a:ea typeface="Calibri"/>
                        <a:cs typeface="Calibri"/>
                      </a:endParaRPr>
                    </a:p>
                  </a:txBody>
                  <a:tcPr marL="47251" marR="47251" marT="0" marB="0" anchor="ctr"/>
                </a:tc>
                <a:extLst>
                  <a:ext uri="{0D108BD9-81ED-4DB2-BD59-A6C34878D82A}">
                    <a16:rowId xmlns:a16="http://schemas.microsoft.com/office/drawing/2014/main" val="10004"/>
                  </a:ext>
                </a:extLst>
              </a:tr>
            </a:tbl>
          </a:graphicData>
        </a:graphic>
      </p:graphicFrame>
      <p:sp>
        <p:nvSpPr>
          <p:cNvPr id="6" name="Title 1"/>
          <p:cNvSpPr txBox="1">
            <a:spLocks/>
          </p:cNvSpPr>
          <p:nvPr/>
        </p:nvSpPr>
        <p:spPr>
          <a:xfrm>
            <a:off x="0" y="533400"/>
            <a:ext cx="9144000" cy="566738"/>
          </a:xfrm>
          <a:prstGeom prst="rect">
            <a:avLst/>
          </a:prstGeom>
        </p:spPr>
        <p:txBody>
          <a:bodyPr anchor="b"/>
          <a:lstStyle/>
          <a:p>
            <a:pPr algn="ctr" fontAlgn="auto">
              <a:spcAft>
                <a:spcPts val="0"/>
              </a:spcAft>
              <a:defRPr/>
            </a:pPr>
            <a:r>
              <a:rPr lang="en-US" sz="2800" dirty="0">
                <a:latin typeface="+mj-lt"/>
                <a:ea typeface="+mj-ea"/>
                <a:cs typeface="+mj-cs"/>
              </a:rPr>
              <a:t>Cloverdale Middle School</a:t>
            </a:r>
            <a:r>
              <a:rPr lang="en-US" sz="2800" b="1" dirty="0">
                <a:latin typeface="+mj-lt"/>
                <a:ea typeface="+mj-ea"/>
                <a:cs typeface="+mj-cs"/>
              </a:rPr>
              <a:t/>
            </a:r>
            <a:br>
              <a:rPr lang="en-US" sz="2800" b="1" dirty="0">
                <a:latin typeface="+mj-lt"/>
                <a:ea typeface="+mj-ea"/>
                <a:cs typeface="+mj-cs"/>
              </a:rPr>
            </a:br>
            <a:r>
              <a:rPr lang="en-US" sz="3200" b="1" dirty="0">
                <a:latin typeface="+mj-lt"/>
                <a:ea typeface="+mj-ea"/>
                <a:cs typeface="+mj-cs"/>
              </a:rPr>
              <a:t>English/Language Arts Data</a:t>
            </a:r>
          </a:p>
        </p:txBody>
      </p:sp>
      <p:sp>
        <p:nvSpPr>
          <p:cNvPr id="6234" name="Text Placeholder 18"/>
          <p:cNvSpPr txBox="1">
            <a:spLocks/>
          </p:cNvSpPr>
          <p:nvPr/>
        </p:nvSpPr>
        <p:spPr bwMode="auto">
          <a:xfrm>
            <a:off x="1066800" y="4876800"/>
            <a:ext cx="7010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en-US" altLang="en-US" sz="1400" u="sng">
                <a:latin typeface="Calibri" pitchFamily="34" charset="0"/>
              </a:rPr>
              <a:t>IID10 – Instructional Teams use student learning data to identify students in need of instructional support or enhancement.</a:t>
            </a:r>
          </a:p>
          <a:p>
            <a:pPr eaLnBrk="1" hangingPunct="1">
              <a:spcBef>
                <a:spcPct val="20000"/>
              </a:spcBef>
              <a:buFont typeface="Arial" charset="0"/>
              <a:buNone/>
            </a:pPr>
            <a:endParaRPr lang="en-US" altLang="en-US" sz="1400">
              <a:latin typeface="Calibri" pitchFamily="34" charset="0"/>
            </a:endParaRPr>
          </a:p>
          <a:p>
            <a:pPr eaLnBrk="1" hangingPunct="1">
              <a:spcBef>
                <a:spcPct val="20000"/>
              </a:spcBef>
              <a:buFont typeface="Arial" charset="0"/>
              <a:buNone/>
            </a:pPr>
            <a:endParaRPr lang="en-US" altLang="en-US" sz="1400">
              <a:latin typeface="Calibri" pitchFamily="34" charset="0"/>
            </a:endParaRPr>
          </a:p>
        </p:txBody>
      </p:sp>
    </p:spTree>
    <p:extLst>
      <p:ext uri="{BB962C8B-B14F-4D97-AF65-F5344CB8AC3E}">
        <p14:creationId xmlns:p14="http://schemas.microsoft.com/office/powerpoint/2010/main" val="4133493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t>Challenges</a:t>
            </a:r>
          </a:p>
        </p:txBody>
      </p:sp>
      <p:sp>
        <p:nvSpPr>
          <p:cNvPr id="7171" name="Content Placeholder 2"/>
          <p:cNvSpPr>
            <a:spLocks noGrp="1"/>
          </p:cNvSpPr>
          <p:nvPr>
            <p:ph idx="1"/>
          </p:nvPr>
        </p:nvSpPr>
        <p:spPr/>
        <p:txBody>
          <a:bodyPr/>
          <a:lstStyle/>
          <a:p>
            <a:pPr eaLnBrk="1" hangingPunct="1"/>
            <a:r>
              <a:rPr lang="en-US" altLang="en-US" b="1" smtClean="0"/>
              <a:t>22% of incoming 6</a:t>
            </a:r>
            <a:r>
              <a:rPr lang="en-US" altLang="en-US" b="1" baseline="30000" smtClean="0"/>
              <a:t>th</a:t>
            </a:r>
            <a:r>
              <a:rPr lang="en-US" altLang="en-US" b="1" smtClean="0"/>
              <a:t> graders tested ready or exceeding in math </a:t>
            </a:r>
            <a:endParaRPr lang="en-US" altLang="en-US" smtClean="0"/>
          </a:p>
          <a:p>
            <a:pPr eaLnBrk="1" hangingPunct="1"/>
            <a:r>
              <a:rPr lang="en-US" altLang="en-US" b="1" smtClean="0">
                <a:solidFill>
                  <a:srgbClr val="FF0000"/>
                </a:solidFill>
              </a:rPr>
              <a:t>72% of incoming 6</a:t>
            </a:r>
            <a:r>
              <a:rPr lang="en-US" altLang="en-US" b="1" baseline="30000" smtClean="0">
                <a:solidFill>
                  <a:srgbClr val="FF0000"/>
                </a:solidFill>
              </a:rPr>
              <a:t>th</a:t>
            </a:r>
            <a:r>
              <a:rPr lang="en-US" altLang="en-US" b="1" smtClean="0">
                <a:solidFill>
                  <a:srgbClr val="FF0000"/>
                </a:solidFill>
              </a:rPr>
              <a:t> graders are reading 3 or more years below grade level.</a:t>
            </a:r>
          </a:p>
          <a:p>
            <a:pPr eaLnBrk="1" hangingPunct="1"/>
            <a:endParaRPr lang="en-US" altLang="en-US" smtClean="0"/>
          </a:p>
        </p:txBody>
      </p:sp>
    </p:spTree>
    <p:extLst>
      <p:ext uri="{BB962C8B-B14F-4D97-AF65-F5344CB8AC3E}">
        <p14:creationId xmlns:p14="http://schemas.microsoft.com/office/powerpoint/2010/main" val="1868259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Goal 1</a:t>
            </a:r>
          </a:p>
        </p:txBody>
      </p:sp>
      <p:sp>
        <p:nvSpPr>
          <p:cNvPr id="3" name="Content Placeholder 2"/>
          <p:cNvSpPr>
            <a:spLocks noGrp="1"/>
          </p:cNvSpPr>
          <p:nvPr>
            <p:ph idx="1"/>
          </p:nvPr>
        </p:nvSpPr>
        <p:spPr>
          <a:xfrm>
            <a:off x="457200" y="1600200"/>
            <a:ext cx="8229600" cy="4724400"/>
          </a:xfrm>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To increase the number of students who are ready or exceeding in reading on the ACT Aspire Summative Assessment through Reading Across the Curriculum.</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Char char="•"/>
              <a:defRPr/>
            </a:pPr>
            <a:r>
              <a:rPr lang="en-US" dirty="0" smtClean="0"/>
              <a:t>Improvement in </a:t>
            </a:r>
            <a:r>
              <a:rPr lang="en-US" dirty="0"/>
              <a:t>reading </a:t>
            </a:r>
            <a:r>
              <a:rPr lang="en-US" dirty="0" smtClean="0"/>
              <a:t>will </a:t>
            </a:r>
            <a:r>
              <a:rPr lang="en-US" dirty="0"/>
              <a:t>increase student achievement </a:t>
            </a:r>
            <a:r>
              <a:rPr lang="en-US" dirty="0" smtClean="0"/>
              <a:t>in English, science and math as well as social studies.  The Orton-</a:t>
            </a:r>
            <a:r>
              <a:rPr lang="en-US" dirty="0" err="1" smtClean="0"/>
              <a:t>Gillingham</a:t>
            </a:r>
            <a:r>
              <a:rPr lang="en-US" dirty="0" smtClean="0"/>
              <a:t> Approach to Reading Instruction will provide the platform for teaching students phonics skills.  Reading in all content areas will increase through the use of </a:t>
            </a:r>
            <a:r>
              <a:rPr lang="en-US" dirty="0" err="1" smtClean="0"/>
              <a:t>myON</a:t>
            </a:r>
            <a:r>
              <a:rPr lang="en-US" dirty="0" smtClean="0"/>
              <a:t> and </a:t>
            </a:r>
            <a:r>
              <a:rPr lang="en-US" dirty="0" err="1" smtClean="0"/>
              <a:t>NewsELA</a:t>
            </a:r>
            <a:r>
              <a:rPr lang="en-US" dirty="0" smtClean="0"/>
              <a:t>.</a:t>
            </a:r>
            <a:br>
              <a:rPr lang="en-US" dirty="0" smtClean="0"/>
            </a:br>
            <a:endParaRPr lang="en-US" b="1" dirty="0"/>
          </a:p>
        </p:txBody>
      </p:sp>
    </p:spTree>
    <p:extLst>
      <p:ext uri="{BB962C8B-B14F-4D97-AF65-F5344CB8AC3E}">
        <p14:creationId xmlns:p14="http://schemas.microsoft.com/office/powerpoint/2010/main" val="1386690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Goal 2</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t>To improve school culture through decreased infractions for student behavior and increased attendance.</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Char char="•"/>
              <a:defRPr/>
            </a:pPr>
            <a:r>
              <a:rPr lang="en-US" dirty="0" smtClean="0"/>
              <a:t>Response to Intervention (RTI) training and planning will take place as the first step to decrease student behavior.  Individualized, engaging academic programs will be used to meet the academic needs of all students.</a:t>
            </a:r>
            <a:br>
              <a:rPr lang="en-US" dirty="0" smtClean="0"/>
            </a:br>
            <a:endParaRPr lang="en-US" b="1" dirty="0"/>
          </a:p>
        </p:txBody>
      </p:sp>
    </p:spTree>
    <p:extLst>
      <p:ext uri="{BB962C8B-B14F-4D97-AF65-F5344CB8AC3E}">
        <p14:creationId xmlns:p14="http://schemas.microsoft.com/office/powerpoint/2010/main" val="1062175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Henderson Middle School</a:t>
            </a:r>
            <a:endParaRPr lang="en-US" dirty="0"/>
          </a:p>
        </p:txBody>
      </p:sp>
      <p:sp>
        <p:nvSpPr>
          <p:cNvPr id="3" name="Subtitle 2"/>
          <p:cNvSpPr>
            <a:spLocks noGrp="1"/>
          </p:cNvSpPr>
          <p:nvPr>
            <p:ph type="subTitle" idx="1"/>
          </p:nvPr>
        </p:nvSpPr>
        <p:spPr>
          <a:xfrm>
            <a:off x="1143000" y="3602038"/>
            <a:ext cx="6858000" cy="2433002"/>
          </a:xfrm>
        </p:spPr>
        <p:txBody>
          <a:bodyPr>
            <a:normAutofit/>
          </a:bodyPr>
          <a:lstStyle/>
          <a:p>
            <a:r>
              <a:rPr lang="en-US" sz="2800" b="1" dirty="0" smtClean="0"/>
              <a:t>3</a:t>
            </a:r>
            <a:r>
              <a:rPr lang="en-US" sz="2800" b="1" baseline="30000" dirty="0" smtClean="0"/>
              <a:t>rd</a:t>
            </a:r>
            <a:r>
              <a:rPr lang="en-US" sz="2800" b="1" dirty="0" smtClean="0"/>
              <a:t> Quarter 45 Day Progress Report</a:t>
            </a:r>
          </a:p>
          <a:p>
            <a:r>
              <a:rPr lang="en-US" sz="2800" dirty="0" smtClean="0"/>
              <a:t>Community Advisory Board</a:t>
            </a:r>
          </a:p>
          <a:p>
            <a:r>
              <a:rPr lang="en-US" sz="2000" dirty="0" smtClean="0"/>
              <a:t>Thursday, April 26, 2018</a:t>
            </a:r>
          </a:p>
          <a:p>
            <a:r>
              <a:rPr lang="en-US" sz="2000" dirty="0" smtClean="0"/>
              <a:t>Frank T. Williams, Principal</a:t>
            </a:r>
          </a:p>
        </p:txBody>
      </p:sp>
    </p:spTree>
    <p:extLst>
      <p:ext uri="{BB962C8B-B14F-4D97-AF65-F5344CB8AC3E}">
        <p14:creationId xmlns:p14="http://schemas.microsoft.com/office/powerpoint/2010/main" val="338369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Hall’s Discipline and Enrollment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6234857"/>
              </p:ext>
            </p:extLst>
          </p:nvPr>
        </p:nvGraphicFramePr>
        <p:xfrm>
          <a:off x="2" y="1523999"/>
          <a:ext cx="9079992" cy="5023105"/>
        </p:xfrm>
        <a:graphic>
          <a:graphicData uri="http://schemas.openxmlformats.org/drawingml/2006/table">
            <a:tbl>
              <a:tblPr firstRow="1" firstCol="1" bandRow="1">
                <a:tableStyleId>{5C22544A-7EE6-4342-B048-85BDC9FD1C3A}</a:tableStyleId>
              </a:tblPr>
              <a:tblGrid>
                <a:gridCol w="624704">
                  <a:extLst>
                    <a:ext uri="{9D8B030D-6E8A-4147-A177-3AD203B41FA5}">
                      <a16:colId xmlns:a16="http://schemas.microsoft.com/office/drawing/2014/main" val="20000"/>
                    </a:ext>
                  </a:extLst>
                </a:gridCol>
                <a:gridCol w="399520">
                  <a:extLst>
                    <a:ext uri="{9D8B030D-6E8A-4147-A177-3AD203B41FA5}">
                      <a16:colId xmlns:a16="http://schemas.microsoft.com/office/drawing/2014/main" val="20001"/>
                    </a:ext>
                  </a:extLst>
                </a:gridCol>
                <a:gridCol w="624704">
                  <a:extLst>
                    <a:ext uri="{9D8B030D-6E8A-4147-A177-3AD203B41FA5}">
                      <a16:colId xmlns:a16="http://schemas.microsoft.com/office/drawing/2014/main" val="20002"/>
                    </a:ext>
                  </a:extLst>
                </a:gridCol>
                <a:gridCol w="746375">
                  <a:extLst>
                    <a:ext uri="{9D8B030D-6E8A-4147-A177-3AD203B41FA5}">
                      <a16:colId xmlns:a16="http://schemas.microsoft.com/office/drawing/2014/main" val="20003"/>
                    </a:ext>
                  </a:extLst>
                </a:gridCol>
                <a:gridCol w="960662">
                  <a:extLst>
                    <a:ext uri="{9D8B030D-6E8A-4147-A177-3AD203B41FA5}">
                      <a16:colId xmlns:a16="http://schemas.microsoft.com/office/drawing/2014/main" val="20004"/>
                    </a:ext>
                  </a:extLst>
                </a:gridCol>
                <a:gridCol w="966111">
                  <a:extLst>
                    <a:ext uri="{9D8B030D-6E8A-4147-A177-3AD203B41FA5}">
                      <a16:colId xmlns:a16="http://schemas.microsoft.com/office/drawing/2014/main" val="20005"/>
                    </a:ext>
                  </a:extLst>
                </a:gridCol>
                <a:gridCol w="624704">
                  <a:extLst>
                    <a:ext uri="{9D8B030D-6E8A-4147-A177-3AD203B41FA5}">
                      <a16:colId xmlns:a16="http://schemas.microsoft.com/office/drawing/2014/main" val="20006"/>
                    </a:ext>
                  </a:extLst>
                </a:gridCol>
                <a:gridCol w="795407">
                  <a:extLst>
                    <a:ext uri="{9D8B030D-6E8A-4147-A177-3AD203B41FA5}">
                      <a16:colId xmlns:a16="http://schemas.microsoft.com/office/drawing/2014/main" val="20007"/>
                    </a:ext>
                  </a:extLst>
                </a:gridCol>
                <a:gridCol w="806303">
                  <a:extLst>
                    <a:ext uri="{9D8B030D-6E8A-4147-A177-3AD203B41FA5}">
                      <a16:colId xmlns:a16="http://schemas.microsoft.com/office/drawing/2014/main" val="20008"/>
                    </a:ext>
                  </a:extLst>
                </a:gridCol>
                <a:gridCol w="730031">
                  <a:extLst>
                    <a:ext uri="{9D8B030D-6E8A-4147-A177-3AD203B41FA5}">
                      <a16:colId xmlns:a16="http://schemas.microsoft.com/office/drawing/2014/main" val="20009"/>
                    </a:ext>
                  </a:extLst>
                </a:gridCol>
                <a:gridCol w="909815">
                  <a:extLst>
                    <a:ext uri="{9D8B030D-6E8A-4147-A177-3AD203B41FA5}">
                      <a16:colId xmlns:a16="http://schemas.microsoft.com/office/drawing/2014/main" val="20010"/>
                    </a:ext>
                  </a:extLst>
                </a:gridCol>
                <a:gridCol w="891656">
                  <a:extLst>
                    <a:ext uri="{9D8B030D-6E8A-4147-A177-3AD203B41FA5}">
                      <a16:colId xmlns:a16="http://schemas.microsoft.com/office/drawing/2014/main" val="20011"/>
                    </a:ext>
                  </a:extLst>
                </a:gridCol>
              </a:tblGrid>
              <a:tr h="1905390">
                <a:tc>
                  <a:txBody>
                    <a:bodyPr/>
                    <a:lstStyle/>
                    <a:p>
                      <a:pPr marL="0" marR="0">
                        <a:lnSpc>
                          <a:spcPct val="115000"/>
                        </a:lnSpc>
                        <a:spcBef>
                          <a:spcPts val="0"/>
                        </a:spcBef>
                        <a:spcAft>
                          <a:spcPts val="0"/>
                        </a:spcAft>
                      </a:pPr>
                      <a:r>
                        <a:rPr lang="en-US" sz="1200">
                          <a:effectLst/>
                        </a:rPr>
                        <a:t> </a:t>
                      </a:r>
                      <a:endParaRPr lang="en-US" sz="1100">
                        <a:effectLst/>
                      </a:endParaRPr>
                    </a:p>
                    <a:p>
                      <a:pPr marL="0" marR="0">
                        <a:lnSpc>
                          <a:spcPct val="115000"/>
                        </a:lnSpc>
                        <a:spcBef>
                          <a:spcPts val="0"/>
                        </a:spcBef>
                        <a:spcAft>
                          <a:spcPts val="0"/>
                        </a:spcAft>
                      </a:pPr>
                      <a:r>
                        <a:rPr lang="en-US" sz="1200">
                          <a:effectLst/>
                        </a:rPr>
                        <a:t>Grade Level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3">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Number of Students Enrolled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SWD </a:t>
                      </a:r>
                      <a:endParaRPr lang="en-US" sz="1100">
                        <a:effectLst/>
                      </a:endParaRPr>
                    </a:p>
                    <a:p>
                      <a:pPr marL="0" marR="0" algn="ctr">
                        <a:lnSpc>
                          <a:spcPct val="115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EL </a:t>
                      </a:r>
                      <a:endParaRPr lang="en-US" sz="1100">
                        <a:effectLst/>
                      </a:endParaRPr>
                    </a:p>
                    <a:p>
                      <a:pPr marL="0" marR="0" algn="ctr">
                        <a:lnSpc>
                          <a:spcPct val="115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3">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Total Number of </a:t>
                      </a:r>
                      <a:endParaRPr lang="en-US" sz="1100">
                        <a:effectLst/>
                      </a:endParaRPr>
                    </a:p>
                    <a:p>
                      <a:pPr marL="0" marR="0" algn="ctr">
                        <a:lnSpc>
                          <a:spcPct val="115000"/>
                        </a:lnSpc>
                        <a:spcBef>
                          <a:spcPts val="0"/>
                        </a:spcBef>
                        <a:spcAft>
                          <a:spcPts val="0"/>
                        </a:spcAft>
                      </a:pPr>
                      <a:r>
                        <a:rPr lang="en-US" sz="1200">
                          <a:effectLst/>
                        </a:rPr>
                        <a:t>Discipline  Referrals</a:t>
                      </a:r>
                      <a:endParaRPr lang="en-US" sz="1100">
                        <a:effectLst/>
                      </a:endParaRPr>
                    </a:p>
                    <a:p>
                      <a:pPr marL="0" marR="0" algn="ctr">
                        <a:lnSpc>
                          <a:spcPct val="115000"/>
                        </a:lnSpc>
                        <a:spcBef>
                          <a:spcPts val="0"/>
                        </a:spcBef>
                        <a:spcAft>
                          <a:spcPts val="0"/>
                        </a:spcAft>
                      </a:pPr>
                      <a:r>
                        <a:rPr lang="en-US" sz="1200">
                          <a:effectLst/>
                        </a:rPr>
                        <a:t> (Include </a:t>
                      </a:r>
                      <a:r>
                        <a:rPr lang="en-US" sz="1200" u="sng">
                          <a:effectLst/>
                        </a:rPr>
                        <a:t>all</a:t>
                      </a:r>
                      <a:r>
                        <a:rPr lang="en-US" sz="1200">
                          <a:effectLst/>
                        </a:rPr>
                        <a:t> discipline referrals)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Number of Students with 5 or more Discipline Referrals </a:t>
                      </a:r>
                      <a:endParaRPr lang="en-US" sz="1100">
                        <a:effectLst/>
                      </a:endParaRPr>
                    </a:p>
                    <a:p>
                      <a:pPr marL="0" marR="0" algn="ctr">
                        <a:lnSpc>
                          <a:spcPct val="115000"/>
                        </a:lnSpc>
                        <a:spcBef>
                          <a:spcPts val="0"/>
                        </a:spcBef>
                        <a:spcAft>
                          <a:spcPts val="0"/>
                        </a:spcAft>
                      </a:pPr>
                      <a:r>
                        <a:rPr lang="en-US" sz="1200">
                          <a:effectLst/>
                        </a:rPr>
                        <a:t>(*Cumulative) </a:t>
                      </a:r>
                      <a:endParaRPr lang="en-US" sz="1100">
                        <a:effectLst/>
                      </a:endParaRPr>
                    </a:p>
                    <a:p>
                      <a:pPr marL="0" marR="0">
                        <a:lnSpc>
                          <a:spcPct val="115000"/>
                        </a:lnSpc>
                        <a:spcBef>
                          <a:spcPts val="0"/>
                        </a:spcBef>
                        <a:spcAft>
                          <a:spcPts val="0"/>
                        </a:spcAft>
                      </a:pPr>
                      <a:r>
                        <a:rPr lang="en-US" sz="1200">
                          <a:effectLst/>
                        </a:rPr>
                        <a:t> </a:t>
                      </a:r>
                      <a:endParaRPr lang="en-US" sz="1100">
                        <a:effectLst/>
                      </a:endParaRPr>
                    </a:p>
                    <a:p>
                      <a:pPr marL="0"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0571">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As of</a:t>
                      </a:r>
                      <a:endParaRPr lang="en-US" sz="1100">
                        <a:effectLst/>
                      </a:endParaRPr>
                    </a:p>
                    <a:p>
                      <a:pPr marL="0" marR="0" algn="ctr">
                        <a:lnSpc>
                          <a:spcPct val="115000"/>
                        </a:lnSpc>
                        <a:spcBef>
                          <a:spcPts val="0"/>
                        </a:spcBef>
                        <a:spcAft>
                          <a:spcPts val="0"/>
                        </a:spcAft>
                      </a:pPr>
                      <a:r>
                        <a:rPr lang="en-US" sz="1200">
                          <a:effectLst/>
                        </a:rPr>
                        <a:t>03/16/18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As of 03/16/18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514286">
                <a:tc>
                  <a:txBody>
                    <a:bodyPr/>
                    <a:lstStyle/>
                    <a:p>
                      <a:pPr marL="0" marR="0" algn="ctr">
                        <a:lnSpc>
                          <a:spcPct val="115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514286">
                <a:tc>
                  <a:txBody>
                    <a:bodyPr/>
                    <a:lstStyle/>
                    <a:p>
                      <a:pPr marL="0" marR="0" algn="ctr">
                        <a:lnSpc>
                          <a:spcPct val="115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514286">
                <a:tc>
                  <a:txBody>
                    <a:bodyPr/>
                    <a:lstStyle/>
                    <a:p>
                      <a:pPr marL="0" marR="0" algn="ctr">
                        <a:lnSpc>
                          <a:spcPct val="115000"/>
                        </a:lnSpc>
                        <a:spcBef>
                          <a:spcPts val="0"/>
                        </a:spcBef>
                        <a:spcAft>
                          <a:spcPts val="0"/>
                        </a:spcAft>
                      </a:pPr>
                      <a:r>
                        <a:rPr lang="en-US"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514286">
                <a:tc>
                  <a:txBody>
                    <a:bodyPr/>
                    <a:lstStyle/>
                    <a:p>
                      <a:pPr marL="0" marR="0" algn="ctr">
                        <a:lnSpc>
                          <a:spcPct val="115000"/>
                        </a:lnSpc>
                        <a:spcBef>
                          <a:spcPts val="0"/>
                        </a:spcBef>
                        <a:spcAft>
                          <a:spcPts val="0"/>
                        </a:spcAft>
                      </a:pPr>
                      <a:r>
                        <a:rPr lang="en-US"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29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676400" y="76200"/>
            <a:ext cx="5486400" cy="566738"/>
          </a:xfrm>
        </p:spPr>
        <p:txBody>
          <a:bodyPr>
            <a:noAutofit/>
          </a:bodyPr>
          <a:lstStyle/>
          <a:p>
            <a:r>
              <a:rPr lang="en-US" sz="3200" dirty="0" smtClean="0"/>
              <a:t>Discipline and Enrollment Data</a:t>
            </a:r>
            <a:endParaRPr lang="en-US" sz="3200" dirty="0"/>
          </a:p>
        </p:txBody>
      </p:sp>
      <p:graphicFrame>
        <p:nvGraphicFramePr>
          <p:cNvPr id="17" name="Content Placeholder 16"/>
          <p:cNvGraphicFramePr>
            <a:graphicFrameLocks noGrp="1"/>
          </p:cNvGraphicFramePr>
          <p:nvPr>
            <p:ph type="pic" idx="1"/>
            <p:extLst>
              <p:ext uri="{D42A27DB-BD31-4B8C-83A1-F6EECF244321}">
                <p14:modId xmlns:p14="http://schemas.microsoft.com/office/powerpoint/2010/main" val="440297054"/>
              </p:ext>
            </p:extLst>
          </p:nvPr>
        </p:nvGraphicFramePr>
        <p:xfrm>
          <a:off x="304800" y="762000"/>
          <a:ext cx="8458200" cy="3670415"/>
        </p:xfrm>
        <a:graphic>
          <a:graphicData uri="http://schemas.openxmlformats.org/drawingml/2006/table">
            <a:tbl>
              <a:tblPr bandRow="1">
                <a:tableStyleId>{5C22544A-7EE6-4342-B048-85BDC9FD1C3A}</a:tableStyleId>
              </a:tblPr>
              <a:tblGrid>
                <a:gridCol w="582167">
                  <a:extLst>
                    <a:ext uri="{9D8B030D-6E8A-4147-A177-3AD203B41FA5}">
                      <a16:colId xmlns:a16="http://schemas.microsoft.com/office/drawing/2014/main" val="20000"/>
                    </a:ext>
                  </a:extLst>
                </a:gridCol>
                <a:gridCol w="441482">
                  <a:extLst>
                    <a:ext uri="{9D8B030D-6E8A-4147-A177-3AD203B41FA5}">
                      <a16:colId xmlns:a16="http://schemas.microsoft.com/office/drawing/2014/main" val="20001"/>
                    </a:ext>
                  </a:extLst>
                </a:gridCol>
                <a:gridCol w="512118">
                  <a:extLst>
                    <a:ext uri="{9D8B030D-6E8A-4147-A177-3AD203B41FA5}">
                      <a16:colId xmlns:a16="http://schemas.microsoft.com/office/drawing/2014/main" val="20002"/>
                    </a:ext>
                  </a:extLst>
                </a:gridCol>
                <a:gridCol w="695185">
                  <a:extLst>
                    <a:ext uri="{9D8B030D-6E8A-4147-A177-3AD203B41FA5}">
                      <a16:colId xmlns:a16="http://schemas.microsoft.com/office/drawing/2014/main" val="20003"/>
                    </a:ext>
                  </a:extLst>
                </a:gridCol>
                <a:gridCol w="894735">
                  <a:extLst>
                    <a:ext uri="{9D8B030D-6E8A-4147-A177-3AD203B41FA5}">
                      <a16:colId xmlns:a16="http://schemas.microsoft.com/office/drawing/2014/main" val="20004"/>
                    </a:ext>
                  </a:extLst>
                </a:gridCol>
                <a:gridCol w="900034">
                  <a:extLst>
                    <a:ext uri="{9D8B030D-6E8A-4147-A177-3AD203B41FA5}">
                      <a16:colId xmlns:a16="http://schemas.microsoft.com/office/drawing/2014/main" val="20005"/>
                    </a:ext>
                  </a:extLst>
                </a:gridCol>
                <a:gridCol w="582167">
                  <a:extLst>
                    <a:ext uri="{9D8B030D-6E8A-4147-A177-3AD203B41FA5}">
                      <a16:colId xmlns:a16="http://schemas.microsoft.com/office/drawing/2014/main" val="20006"/>
                    </a:ext>
                  </a:extLst>
                </a:gridCol>
                <a:gridCol w="741101">
                  <a:extLst>
                    <a:ext uri="{9D8B030D-6E8A-4147-A177-3AD203B41FA5}">
                      <a16:colId xmlns:a16="http://schemas.microsoft.com/office/drawing/2014/main" val="20007"/>
                    </a:ext>
                  </a:extLst>
                </a:gridCol>
                <a:gridCol w="751109">
                  <a:extLst>
                    <a:ext uri="{9D8B030D-6E8A-4147-A177-3AD203B41FA5}">
                      <a16:colId xmlns:a16="http://schemas.microsoft.com/office/drawing/2014/main" val="20008"/>
                    </a:ext>
                  </a:extLst>
                </a:gridCol>
                <a:gridCol w="679884">
                  <a:extLst>
                    <a:ext uri="{9D8B030D-6E8A-4147-A177-3AD203B41FA5}">
                      <a16:colId xmlns:a16="http://schemas.microsoft.com/office/drawing/2014/main" val="20009"/>
                    </a:ext>
                  </a:extLst>
                </a:gridCol>
                <a:gridCol w="847644">
                  <a:extLst>
                    <a:ext uri="{9D8B030D-6E8A-4147-A177-3AD203B41FA5}">
                      <a16:colId xmlns:a16="http://schemas.microsoft.com/office/drawing/2014/main" val="20010"/>
                    </a:ext>
                  </a:extLst>
                </a:gridCol>
                <a:gridCol w="830574">
                  <a:extLst>
                    <a:ext uri="{9D8B030D-6E8A-4147-A177-3AD203B41FA5}">
                      <a16:colId xmlns:a16="http://schemas.microsoft.com/office/drawing/2014/main" val="20011"/>
                    </a:ext>
                  </a:extLst>
                </a:gridCol>
              </a:tblGrid>
              <a:tr h="1964620">
                <a:tc>
                  <a:txBody>
                    <a:bodyPr/>
                    <a:lstStyle/>
                    <a:p>
                      <a:pPr marL="0" marR="0">
                        <a:lnSpc>
                          <a:spcPct val="115000"/>
                        </a:lnSpc>
                        <a:spcBef>
                          <a:spcPts val="0"/>
                        </a:spcBef>
                        <a:spcAft>
                          <a:spcPts val="1000"/>
                        </a:spcAf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Grade Level</a:t>
                      </a:r>
                      <a:endParaRPr lang="en-US" sz="1000" dirty="0">
                        <a:effectLst/>
                        <a:latin typeface="Calibri"/>
                        <a:ea typeface="Calibri"/>
                        <a:cs typeface="Calibri"/>
                      </a:endParaRPr>
                    </a:p>
                  </a:txBody>
                  <a:tcPr marL="41234" marR="41234" marT="0" marB="0"/>
                </a:tc>
                <a:tc gridSpan="3">
                  <a:txBody>
                    <a:bodyPr/>
                    <a:lstStyle/>
                    <a:p>
                      <a:pPr marL="0" marR="0" algn="ctr">
                        <a:lnSpc>
                          <a:spcPct val="115000"/>
                        </a:lnSpc>
                        <a:spcBef>
                          <a:spcPts val="0"/>
                        </a:spcBef>
                        <a:spcAft>
                          <a:spcPts val="1000"/>
                        </a:spcAft>
                      </a:pPr>
                      <a:r>
                        <a:rPr lang="en-US" sz="1100" dirty="0">
                          <a:effectLst/>
                        </a:rPr>
                        <a:t> </a:t>
                      </a:r>
                      <a:endParaRPr lang="en-US" sz="1000" dirty="0">
                        <a:effectLst/>
                      </a:endParaRPr>
                    </a:p>
                    <a:p>
                      <a:pPr marL="0" marR="0" algn="ctr">
                        <a:lnSpc>
                          <a:spcPct val="115000"/>
                        </a:lnSpc>
                        <a:spcBef>
                          <a:spcPts val="0"/>
                        </a:spcBef>
                        <a:spcAft>
                          <a:spcPts val="1000"/>
                        </a:spcAft>
                      </a:pPr>
                      <a:r>
                        <a:rPr lang="en-US" sz="1100" dirty="0">
                          <a:effectLst/>
                        </a:rPr>
                        <a:t>Number of Students Enrolled</a:t>
                      </a:r>
                      <a:endParaRPr lang="en-US" sz="1000" dirty="0">
                        <a:effectLst/>
                        <a:latin typeface="Calibri"/>
                        <a:ea typeface="Calibri"/>
                        <a:cs typeface="Calibri"/>
                      </a:endParaRPr>
                    </a:p>
                  </a:txBody>
                  <a:tcPr marL="41234" marR="41234"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n-US" sz="1100">
                          <a:effectLst/>
                        </a:rPr>
                        <a:t> </a:t>
                      </a:r>
                      <a:endParaRPr lang="en-US" sz="1000">
                        <a:effectLst/>
                      </a:endParaRPr>
                    </a:p>
                    <a:p>
                      <a:pPr marL="0" marR="0" algn="ctr">
                        <a:lnSpc>
                          <a:spcPct val="115000"/>
                        </a:lnSpc>
                        <a:spcBef>
                          <a:spcPts val="0"/>
                        </a:spcBef>
                        <a:spcAft>
                          <a:spcPts val="1000"/>
                        </a:spcAft>
                      </a:pPr>
                      <a:r>
                        <a:rPr lang="en-US" sz="1100">
                          <a:effectLst/>
                        </a:rPr>
                        <a:t>SWD </a:t>
                      </a:r>
                      <a:endParaRPr lang="en-US" sz="1000">
                        <a:effectLst/>
                      </a:endParaRPr>
                    </a:p>
                    <a:p>
                      <a:pPr marL="0" marR="0" algn="ctr">
                        <a:lnSpc>
                          <a:spcPct val="115000"/>
                        </a:lnSpc>
                        <a:spcBef>
                          <a:spcPts val="0"/>
                        </a:spcBef>
                        <a:spcAft>
                          <a:spcPts val="1000"/>
                        </a:spcAft>
                      </a:pPr>
                      <a:r>
                        <a:rPr lang="en-US" sz="1100">
                          <a:effectLst/>
                        </a:rPr>
                        <a:t>Percent of Total Student Population</a:t>
                      </a:r>
                      <a:endParaRPr lang="en-US" sz="10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100" dirty="0">
                          <a:effectLst/>
                        </a:rPr>
                        <a:t> </a:t>
                      </a:r>
                      <a:endParaRPr lang="en-US" sz="1000" dirty="0">
                        <a:effectLst/>
                      </a:endParaRPr>
                    </a:p>
                    <a:p>
                      <a:pPr marL="0" marR="0" algn="ctr">
                        <a:lnSpc>
                          <a:spcPct val="115000"/>
                        </a:lnSpc>
                        <a:spcBef>
                          <a:spcPts val="0"/>
                        </a:spcBef>
                        <a:spcAft>
                          <a:spcPts val="1000"/>
                        </a:spcAft>
                      </a:pPr>
                      <a:r>
                        <a:rPr lang="en-US" sz="1100" dirty="0">
                          <a:effectLst/>
                        </a:rPr>
                        <a:t>EL </a:t>
                      </a:r>
                      <a:endParaRPr lang="en-US" sz="1000" dirty="0">
                        <a:effectLst/>
                      </a:endParaRPr>
                    </a:p>
                    <a:p>
                      <a:pPr marL="0" marR="0" algn="ctr">
                        <a:lnSpc>
                          <a:spcPct val="115000"/>
                        </a:lnSpc>
                        <a:spcBef>
                          <a:spcPts val="0"/>
                        </a:spcBef>
                        <a:spcAft>
                          <a:spcPts val="1000"/>
                        </a:spcAft>
                      </a:pPr>
                      <a:r>
                        <a:rPr lang="en-US" sz="1100" dirty="0">
                          <a:effectLst/>
                        </a:rPr>
                        <a:t>Percent of Total Student Population</a:t>
                      </a:r>
                      <a:endParaRPr lang="en-US" sz="1000" dirty="0">
                        <a:effectLst/>
                        <a:latin typeface="Calibri"/>
                        <a:ea typeface="Calibri"/>
                        <a:cs typeface="Calibri"/>
                      </a:endParaRPr>
                    </a:p>
                  </a:txBody>
                  <a:tcPr marL="41234" marR="41234" marT="0" marB="0"/>
                </a:tc>
                <a:tc gridSpan="3">
                  <a:txBody>
                    <a:bodyPr/>
                    <a:lstStyle/>
                    <a:p>
                      <a:pPr marL="0" marR="0" algn="ctr">
                        <a:lnSpc>
                          <a:spcPct val="115000"/>
                        </a:lnSpc>
                        <a:spcBef>
                          <a:spcPts val="0"/>
                        </a:spcBef>
                        <a:spcAft>
                          <a:spcPts val="1000"/>
                        </a:spcAft>
                      </a:pPr>
                      <a:r>
                        <a:rPr lang="en-US" sz="1100">
                          <a:effectLst/>
                        </a:rPr>
                        <a:t> </a:t>
                      </a:r>
                      <a:endParaRPr lang="en-US" sz="1000">
                        <a:effectLst/>
                      </a:endParaRPr>
                    </a:p>
                    <a:p>
                      <a:pPr marL="0" marR="0" algn="ctr">
                        <a:lnSpc>
                          <a:spcPct val="115000"/>
                        </a:lnSpc>
                        <a:spcBef>
                          <a:spcPts val="0"/>
                        </a:spcBef>
                        <a:spcAft>
                          <a:spcPts val="1000"/>
                        </a:spcAft>
                      </a:pPr>
                      <a:r>
                        <a:rPr lang="en-US" sz="1100">
                          <a:effectLst/>
                        </a:rPr>
                        <a:t>Total Number of </a:t>
                      </a:r>
                      <a:endParaRPr lang="en-US" sz="1000">
                        <a:effectLst/>
                      </a:endParaRPr>
                    </a:p>
                    <a:p>
                      <a:pPr marL="0" marR="0" algn="ctr">
                        <a:lnSpc>
                          <a:spcPct val="115000"/>
                        </a:lnSpc>
                        <a:spcBef>
                          <a:spcPts val="0"/>
                        </a:spcBef>
                        <a:spcAft>
                          <a:spcPts val="1000"/>
                        </a:spcAft>
                      </a:pPr>
                      <a:r>
                        <a:rPr lang="en-US" sz="1100">
                          <a:effectLst/>
                        </a:rPr>
                        <a:t>Discipline  Referrals</a:t>
                      </a:r>
                      <a:endParaRPr lang="en-US" sz="1000">
                        <a:effectLst/>
                      </a:endParaRPr>
                    </a:p>
                    <a:p>
                      <a:pPr marL="0" marR="0" algn="ctr">
                        <a:lnSpc>
                          <a:spcPct val="115000"/>
                        </a:lnSpc>
                        <a:spcBef>
                          <a:spcPts val="0"/>
                        </a:spcBef>
                        <a:spcAft>
                          <a:spcPts val="1000"/>
                        </a:spcAft>
                      </a:pPr>
                      <a:r>
                        <a:rPr lang="en-US" sz="1100">
                          <a:effectLst/>
                        </a:rPr>
                        <a:t> (Include </a:t>
                      </a:r>
                      <a:r>
                        <a:rPr lang="en-US" sz="1100" u="sng">
                          <a:effectLst/>
                        </a:rPr>
                        <a:t>all</a:t>
                      </a:r>
                      <a:r>
                        <a:rPr lang="en-US" sz="1100">
                          <a:effectLst/>
                        </a:rPr>
                        <a:t> discipline referrals)</a:t>
                      </a:r>
                      <a:endParaRPr lang="en-US" sz="1000">
                        <a:effectLst/>
                        <a:latin typeface="Calibri"/>
                        <a:ea typeface="Calibri"/>
                        <a:cs typeface="Calibri"/>
                      </a:endParaRPr>
                    </a:p>
                  </a:txBody>
                  <a:tcPr marL="41234" marR="41234"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1100" dirty="0">
                          <a:effectLst/>
                        </a:rPr>
                        <a:t> </a:t>
                      </a:r>
                      <a:endParaRPr lang="en-US" sz="1000" dirty="0">
                        <a:effectLst/>
                      </a:endParaRPr>
                    </a:p>
                    <a:p>
                      <a:pPr marL="0" marR="0" algn="ctr">
                        <a:lnSpc>
                          <a:spcPct val="115000"/>
                        </a:lnSpc>
                        <a:spcBef>
                          <a:spcPts val="0"/>
                        </a:spcBef>
                        <a:spcAft>
                          <a:spcPts val="1000"/>
                        </a:spcAft>
                      </a:pPr>
                      <a:r>
                        <a:rPr lang="en-US" sz="1100" dirty="0">
                          <a:effectLst/>
                        </a:rPr>
                        <a:t>Number of Students with 5 or more Discipline Referrals </a:t>
                      </a:r>
                      <a:endParaRPr lang="en-US" sz="1000" dirty="0">
                        <a:effectLst/>
                      </a:endParaRPr>
                    </a:p>
                    <a:p>
                      <a:pPr marL="0" marR="0" algn="ctr">
                        <a:lnSpc>
                          <a:spcPct val="115000"/>
                        </a:lnSpc>
                        <a:spcBef>
                          <a:spcPts val="0"/>
                        </a:spcBef>
                        <a:spcAft>
                          <a:spcPts val="1000"/>
                        </a:spcAft>
                      </a:pPr>
                      <a:r>
                        <a:rPr lang="en-US" sz="1100" dirty="0">
                          <a:effectLst/>
                        </a:rPr>
                        <a:t>(*Cumulative) </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latin typeface="Calibri"/>
                        <a:ea typeface="Calibri"/>
                        <a:cs typeface="Calibri"/>
                      </a:endParaRPr>
                    </a:p>
                  </a:txBody>
                  <a:tcPr marL="41234" marR="4123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913">
                <a:tc>
                  <a:txBody>
                    <a:bodyPr/>
                    <a:lstStyle/>
                    <a:p>
                      <a:pPr marL="0" marR="0" algn="ctr">
                        <a:lnSpc>
                          <a:spcPct val="115000"/>
                        </a:lnSpc>
                        <a:spcBef>
                          <a:spcPts val="0"/>
                        </a:spcBef>
                        <a:spcAft>
                          <a:spcPts val="1000"/>
                        </a:spcAft>
                      </a:pPr>
                      <a:r>
                        <a:rPr lang="en-US" sz="1100">
                          <a:effectLst/>
                        </a:rPr>
                        <a:t> </a:t>
                      </a:r>
                      <a:endParaRPr lang="en-US" sz="10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1Q</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2Q</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3Q</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As of</a:t>
                      </a:r>
                    </a:p>
                    <a:p>
                      <a:pPr marL="0" marR="0" algn="ctr">
                        <a:lnSpc>
                          <a:spcPct val="115000"/>
                        </a:lnSpc>
                        <a:spcBef>
                          <a:spcPts val="0"/>
                        </a:spcBef>
                        <a:spcAft>
                          <a:spcPts val="1000"/>
                        </a:spcAft>
                      </a:pPr>
                      <a:r>
                        <a:rPr lang="en-US" sz="1400" dirty="0">
                          <a:effectLst/>
                        </a:rPr>
                        <a:t>10/01/16</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As of 10/01/16</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1Q</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2Q</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3Q</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1Q</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2Q</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3Q</a:t>
                      </a:r>
                      <a:endParaRPr lang="en-US" sz="1400">
                        <a:effectLst/>
                        <a:latin typeface="Calibri"/>
                        <a:ea typeface="Calibri"/>
                        <a:cs typeface="Calibri"/>
                      </a:endParaRPr>
                    </a:p>
                  </a:txBody>
                  <a:tcPr marL="41234" marR="41234" marT="0" marB="0"/>
                </a:tc>
                <a:extLst>
                  <a:ext uri="{0D108BD9-81ED-4DB2-BD59-A6C34878D82A}">
                    <a16:rowId xmlns:a16="http://schemas.microsoft.com/office/drawing/2014/main" val="10001"/>
                  </a:ext>
                </a:extLst>
              </a:tr>
              <a:tr h="362689">
                <a:tc>
                  <a:txBody>
                    <a:bodyPr/>
                    <a:lstStyle/>
                    <a:p>
                      <a:pPr marL="0" marR="0" algn="ctr">
                        <a:lnSpc>
                          <a:spcPct val="115000"/>
                        </a:lnSpc>
                        <a:spcBef>
                          <a:spcPts val="0"/>
                        </a:spcBef>
                        <a:spcAft>
                          <a:spcPts val="1000"/>
                        </a:spcAft>
                      </a:pPr>
                      <a:r>
                        <a:rPr lang="en-US" sz="1400" dirty="0">
                          <a:effectLst/>
                        </a:rPr>
                        <a:t>6</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173</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a:effectLst/>
                        </a:rPr>
                        <a:t>173</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a:effectLst/>
                        </a:rPr>
                        <a:t>168</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16%</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15%</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152</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a:effectLst/>
                        </a:rPr>
                        <a:t>114</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a:effectLst/>
                        </a:rPr>
                        <a:t>122</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6</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4</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7</a:t>
                      </a:r>
                      <a:endParaRPr lang="en-US" sz="1400">
                        <a:effectLst/>
                        <a:latin typeface="Calibri"/>
                        <a:ea typeface="Calibri"/>
                        <a:cs typeface="Calibri"/>
                      </a:endParaRPr>
                    </a:p>
                  </a:txBody>
                  <a:tcPr marL="41234" marR="41234" marT="0" marB="0"/>
                </a:tc>
                <a:extLst>
                  <a:ext uri="{0D108BD9-81ED-4DB2-BD59-A6C34878D82A}">
                    <a16:rowId xmlns:a16="http://schemas.microsoft.com/office/drawing/2014/main" val="10002"/>
                  </a:ext>
                </a:extLst>
              </a:tr>
              <a:tr h="362689">
                <a:tc>
                  <a:txBody>
                    <a:bodyPr/>
                    <a:lstStyle/>
                    <a:p>
                      <a:pPr marL="0" marR="0" algn="ctr">
                        <a:lnSpc>
                          <a:spcPct val="115000"/>
                        </a:lnSpc>
                        <a:spcBef>
                          <a:spcPts val="0"/>
                        </a:spcBef>
                        <a:spcAft>
                          <a:spcPts val="1000"/>
                        </a:spcAft>
                      </a:pPr>
                      <a:r>
                        <a:rPr lang="en-US" sz="1400">
                          <a:effectLst/>
                        </a:rPr>
                        <a:t>7</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176</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178</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176</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15%</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13%</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107</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a:effectLst/>
                        </a:rPr>
                        <a:t>85</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a:effectLst/>
                        </a:rPr>
                        <a:t>113</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5</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a:effectLst/>
                        </a:rPr>
                        <a:t>3</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5</a:t>
                      </a:r>
                      <a:endParaRPr lang="en-US" sz="1400">
                        <a:effectLst/>
                        <a:latin typeface="Calibri"/>
                        <a:ea typeface="Calibri"/>
                        <a:cs typeface="Calibri"/>
                      </a:endParaRPr>
                    </a:p>
                  </a:txBody>
                  <a:tcPr marL="41234" marR="41234" marT="0" marB="0"/>
                </a:tc>
                <a:extLst>
                  <a:ext uri="{0D108BD9-81ED-4DB2-BD59-A6C34878D82A}">
                    <a16:rowId xmlns:a16="http://schemas.microsoft.com/office/drawing/2014/main" val="10003"/>
                  </a:ext>
                </a:extLst>
              </a:tr>
              <a:tr h="362689">
                <a:tc>
                  <a:txBody>
                    <a:bodyPr/>
                    <a:lstStyle/>
                    <a:p>
                      <a:pPr marL="0" marR="0" algn="ctr">
                        <a:lnSpc>
                          <a:spcPct val="115000"/>
                        </a:lnSpc>
                        <a:spcBef>
                          <a:spcPts val="0"/>
                        </a:spcBef>
                        <a:spcAft>
                          <a:spcPts val="1000"/>
                        </a:spcAft>
                      </a:pPr>
                      <a:r>
                        <a:rPr lang="en-US" sz="1400" dirty="0">
                          <a:effectLst/>
                        </a:rPr>
                        <a:t>8</a:t>
                      </a:r>
                      <a:endParaRPr lang="en-US" sz="1400" dirty="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216</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207</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224</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13%</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12%</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a:effectLst/>
                        </a:rPr>
                        <a:t>113</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83</a:t>
                      </a:r>
                      <a:endParaRPr lang="en-US" sz="140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a:effectLst/>
                        </a:rPr>
                        <a:t>106</a:t>
                      </a:r>
                      <a:endParaRPr lang="en-US" sz="1400">
                        <a:effectLst/>
                        <a:latin typeface="Calibri"/>
                        <a:ea typeface="Calibri"/>
                        <a:cs typeface="Calibri"/>
                      </a:endParaRPr>
                    </a:p>
                  </a:txBody>
                  <a:tcPr marL="41234" marR="41234" marT="0" marB="0"/>
                </a:tc>
                <a:tc>
                  <a:txBody>
                    <a:bodyPr/>
                    <a:lstStyle/>
                    <a:p>
                      <a:pPr marL="0" marR="0" algn="ctr">
                        <a:lnSpc>
                          <a:spcPct val="115000"/>
                        </a:lnSpc>
                        <a:spcBef>
                          <a:spcPts val="0"/>
                        </a:spcBef>
                        <a:spcAft>
                          <a:spcPts val="1000"/>
                        </a:spcAft>
                      </a:pPr>
                      <a:r>
                        <a:rPr lang="en-US" sz="1400" dirty="0">
                          <a:effectLst/>
                        </a:rPr>
                        <a:t>6</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a:effectLst/>
                        </a:rPr>
                        <a:t>2</a:t>
                      </a:r>
                      <a:endParaRPr lang="en-US" sz="1400" dirty="0">
                        <a:effectLst/>
                        <a:latin typeface="Calibri"/>
                        <a:ea typeface="Calibri"/>
                        <a:cs typeface="Calibri"/>
                      </a:endParaRPr>
                    </a:p>
                  </a:txBody>
                  <a:tcPr marL="38179" marR="38179" marT="57269" marB="57269"/>
                </a:tc>
                <a:tc>
                  <a:txBody>
                    <a:bodyPr/>
                    <a:lstStyle/>
                    <a:p>
                      <a:pPr marL="0" marR="0" algn="ctr">
                        <a:lnSpc>
                          <a:spcPct val="115000"/>
                        </a:lnSpc>
                        <a:spcBef>
                          <a:spcPts val="0"/>
                        </a:spcBef>
                        <a:spcAft>
                          <a:spcPts val="1000"/>
                        </a:spcAft>
                      </a:pPr>
                      <a:r>
                        <a:rPr lang="en-US" sz="1400" dirty="0" smtClean="0">
                          <a:effectLst/>
                        </a:rPr>
                        <a:t>3</a:t>
                      </a:r>
                    </a:p>
                  </a:txBody>
                  <a:tcPr marL="41234" marR="41234" marT="0" marB="0"/>
                </a:tc>
                <a:extLst>
                  <a:ext uri="{0D108BD9-81ED-4DB2-BD59-A6C34878D82A}">
                    <a16:rowId xmlns:a16="http://schemas.microsoft.com/office/drawing/2014/main" val="10004"/>
                  </a:ext>
                </a:extLst>
              </a:tr>
            </a:tbl>
          </a:graphicData>
        </a:graphic>
      </p:graphicFrame>
      <p:sp>
        <p:nvSpPr>
          <p:cNvPr id="19" name="Text Placeholder 18"/>
          <p:cNvSpPr>
            <a:spLocks noGrp="1"/>
          </p:cNvSpPr>
          <p:nvPr>
            <p:ph type="body" sz="half" idx="2"/>
          </p:nvPr>
        </p:nvSpPr>
        <p:spPr>
          <a:xfrm>
            <a:off x="990600" y="4876800"/>
            <a:ext cx="7010400" cy="1600200"/>
          </a:xfrm>
        </p:spPr>
        <p:txBody>
          <a:bodyPr/>
          <a:lstStyle/>
          <a:p>
            <a:r>
              <a:rPr lang="en-US" u="sng" dirty="0"/>
              <a:t>IE11 - The principal provides incentives for teacher and student accomplishment</a:t>
            </a:r>
            <a:r>
              <a:rPr lang="en-US" u="sng" dirty="0" smtClean="0"/>
              <a:t>.</a:t>
            </a:r>
          </a:p>
          <a:p>
            <a:r>
              <a:rPr lang="en-US" u="sng" dirty="0"/>
              <a:t>SE04 - All teachers are attentive to students’ emotional states, guide students in managing their emotions, and arrange for supports and interventions when necessary.</a:t>
            </a:r>
            <a:r>
              <a:rPr lang="en-US" u="sng" dirty="0" smtClean="0"/>
              <a:t> </a:t>
            </a:r>
            <a:endParaRPr lang="en-US" dirty="0"/>
          </a:p>
        </p:txBody>
      </p:sp>
    </p:spTree>
    <p:extLst>
      <p:ext uri="{BB962C8B-B14F-4D97-AF65-F5344CB8AC3E}">
        <p14:creationId xmlns:p14="http://schemas.microsoft.com/office/powerpoint/2010/main" val="2497396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486400" cy="566738"/>
          </a:xfrm>
        </p:spPr>
        <p:txBody>
          <a:bodyPr>
            <a:normAutofit/>
          </a:bodyPr>
          <a:lstStyle/>
          <a:p>
            <a:pPr algn="ctr"/>
            <a:r>
              <a:rPr lang="en-US" sz="2800" dirty="0" smtClean="0"/>
              <a:t>Teacher Attendance Data</a:t>
            </a:r>
            <a:endParaRPr lang="en-US" sz="2800"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1407664515"/>
              </p:ext>
            </p:extLst>
          </p:nvPr>
        </p:nvGraphicFramePr>
        <p:xfrm>
          <a:off x="152398" y="1239900"/>
          <a:ext cx="8839202" cy="3579368"/>
        </p:xfrm>
        <a:graphic>
          <a:graphicData uri="http://schemas.openxmlformats.org/drawingml/2006/table">
            <a:tbl>
              <a:tblPr bandRow="1">
                <a:tableStyleId>{5C22544A-7EE6-4342-B048-85BDC9FD1C3A}</a:tableStyleId>
              </a:tblPr>
              <a:tblGrid>
                <a:gridCol w="672390">
                  <a:extLst>
                    <a:ext uri="{9D8B030D-6E8A-4147-A177-3AD203B41FA5}">
                      <a16:colId xmlns:a16="http://schemas.microsoft.com/office/drawing/2014/main" val="20000"/>
                    </a:ext>
                  </a:extLst>
                </a:gridCol>
                <a:gridCol w="487560">
                  <a:extLst>
                    <a:ext uri="{9D8B030D-6E8A-4147-A177-3AD203B41FA5}">
                      <a16:colId xmlns:a16="http://schemas.microsoft.com/office/drawing/2014/main" val="20001"/>
                    </a:ext>
                  </a:extLst>
                </a:gridCol>
                <a:gridCol w="516242">
                  <a:extLst>
                    <a:ext uri="{9D8B030D-6E8A-4147-A177-3AD203B41FA5}">
                      <a16:colId xmlns:a16="http://schemas.microsoft.com/office/drawing/2014/main" val="20002"/>
                    </a:ext>
                  </a:extLst>
                </a:gridCol>
                <a:gridCol w="576151">
                  <a:extLst>
                    <a:ext uri="{9D8B030D-6E8A-4147-A177-3AD203B41FA5}">
                      <a16:colId xmlns:a16="http://schemas.microsoft.com/office/drawing/2014/main" val="20003"/>
                    </a:ext>
                  </a:extLst>
                </a:gridCol>
                <a:gridCol w="535361">
                  <a:extLst>
                    <a:ext uri="{9D8B030D-6E8A-4147-A177-3AD203B41FA5}">
                      <a16:colId xmlns:a16="http://schemas.microsoft.com/office/drawing/2014/main" val="20004"/>
                    </a:ext>
                  </a:extLst>
                </a:gridCol>
                <a:gridCol w="439760">
                  <a:extLst>
                    <a:ext uri="{9D8B030D-6E8A-4147-A177-3AD203B41FA5}">
                      <a16:colId xmlns:a16="http://schemas.microsoft.com/office/drawing/2014/main" val="20005"/>
                    </a:ext>
                  </a:extLst>
                </a:gridCol>
                <a:gridCol w="634148">
                  <a:extLst>
                    <a:ext uri="{9D8B030D-6E8A-4147-A177-3AD203B41FA5}">
                      <a16:colId xmlns:a16="http://schemas.microsoft.com/office/drawing/2014/main" val="20006"/>
                    </a:ext>
                  </a:extLst>
                </a:gridCol>
                <a:gridCol w="514330">
                  <a:extLst>
                    <a:ext uri="{9D8B030D-6E8A-4147-A177-3AD203B41FA5}">
                      <a16:colId xmlns:a16="http://schemas.microsoft.com/office/drawing/2014/main" val="20007"/>
                    </a:ext>
                  </a:extLst>
                </a:gridCol>
                <a:gridCol w="574239">
                  <a:extLst>
                    <a:ext uri="{9D8B030D-6E8A-4147-A177-3AD203B41FA5}">
                      <a16:colId xmlns:a16="http://schemas.microsoft.com/office/drawing/2014/main" val="20008"/>
                    </a:ext>
                  </a:extLst>
                </a:gridCol>
                <a:gridCol w="576151">
                  <a:extLst>
                    <a:ext uri="{9D8B030D-6E8A-4147-A177-3AD203B41FA5}">
                      <a16:colId xmlns:a16="http://schemas.microsoft.com/office/drawing/2014/main" val="20009"/>
                    </a:ext>
                  </a:extLst>
                </a:gridCol>
                <a:gridCol w="627138">
                  <a:extLst>
                    <a:ext uri="{9D8B030D-6E8A-4147-A177-3AD203B41FA5}">
                      <a16:colId xmlns:a16="http://schemas.microsoft.com/office/drawing/2014/main" val="20010"/>
                    </a:ext>
                  </a:extLst>
                </a:gridCol>
                <a:gridCol w="688960">
                  <a:extLst>
                    <a:ext uri="{9D8B030D-6E8A-4147-A177-3AD203B41FA5}">
                      <a16:colId xmlns:a16="http://schemas.microsoft.com/office/drawing/2014/main" val="20011"/>
                    </a:ext>
                  </a:extLst>
                </a:gridCol>
                <a:gridCol w="917126">
                  <a:extLst>
                    <a:ext uri="{9D8B030D-6E8A-4147-A177-3AD203B41FA5}">
                      <a16:colId xmlns:a16="http://schemas.microsoft.com/office/drawing/2014/main" val="20012"/>
                    </a:ext>
                  </a:extLst>
                </a:gridCol>
                <a:gridCol w="1079646">
                  <a:extLst>
                    <a:ext uri="{9D8B030D-6E8A-4147-A177-3AD203B41FA5}">
                      <a16:colId xmlns:a16="http://schemas.microsoft.com/office/drawing/2014/main" val="20013"/>
                    </a:ext>
                  </a:extLst>
                </a:gridCol>
              </a:tblGrid>
              <a:tr h="2015789">
                <a:tc>
                  <a:txBody>
                    <a:bodyPr/>
                    <a:lstStyle/>
                    <a:p>
                      <a:pPr marL="0" marR="0" algn="ctr">
                        <a:lnSpc>
                          <a:spcPct val="115000"/>
                        </a:lnSpc>
                        <a:spcBef>
                          <a:spcPts val="0"/>
                        </a:spcBef>
                        <a:spcAft>
                          <a:spcPts val="1000"/>
                        </a:spcAft>
                      </a:pPr>
                      <a:r>
                        <a:rPr lang="en-US" sz="1400" b="1" dirty="0">
                          <a:effectLst/>
                        </a:rPr>
                        <a:t> </a:t>
                      </a:r>
                    </a:p>
                    <a:p>
                      <a:pPr marL="0" marR="0" algn="ctr">
                        <a:lnSpc>
                          <a:spcPct val="115000"/>
                        </a:lnSpc>
                        <a:spcBef>
                          <a:spcPts val="0"/>
                        </a:spcBef>
                        <a:spcAft>
                          <a:spcPts val="1000"/>
                        </a:spcAft>
                      </a:pPr>
                      <a:r>
                        <a:rPr lang="en-US" sz="1400" b="1" dirty="0">
                          <a:effectLst/>
                        </a:rPr>
                        <a:t>Grade </a:t>
                      </a:r>
                    </a:p>
                    <a:p>
                      <a:pPr marL="0" marR="0">
                        <a:lnSpc>
                          <a:spcPct val="115000"/>
                        </a:lnSpc>
                        <a:spcBef>
                          <a:spcPts val="0"/>
                        </a:spcBef>
                        <a:spcAft>
                          <a:spcPts val="1000"/>
                        </a:spcAft>
                      </a:pPr>
                      <a:r>
                        <a:rPr lang="en-US" sz="1400" b="1" dirty="0">
                          <a:effectLst/>
                        </a:rPr>
                        <a:t>   Span</a:t>
                      </a:r>
                    </a:p>
                    <a:p>
                      <a:pPr marL="0" marR="0" algn="ctr">
                        <a:lnSpc>
                          <a:spcPct val="115000"/>
                        </a:lnSpc>
                        <a:spcBef>
                          <a:spcPts val="0"/>
                        </a:spcBef>
                        <a:spcAft>
                          <a:spcPts val="1000"/>
                        </a:spcAft>
                      </a:pPr>
                      <a:r>
                        <a:rPr lang="en-US" sz="1400" b="1" dirty="0">
                          <a:effectLst/>
                        </a:rPr>
                        <a:t> </a:t>
                      </a:r>
                    </a:p>
                    <a:p>
                      <a:pPr marL="0" marR="0" algn="ctr">
                        <a:lnSpc>
                          <a:spcPct val="115000"/>
                        </a:lnSpc>
                        <a:spcBef>
                          <a:spcPts val="0"/>
                        </a:spcBef>
                        <a:spcAft>
                          <a:spcPts val="1000"/>
                        </a:spcAft>
                      </a:pPr>
                      <a:r>
                        <a:rPr lang="en-US" sz="1400" b="1" dirty="0">
                          <a:effectLst/>
                        </a:rPr>
                        <a:t> </a:t>
                      </a:r>
                    </a:p>
                    <a:p>
                      <a:pPr marL="0" marR="0" algn="ctr">
                        <a:lnSpc>
                          <a:spcPct val="115000"/>
                        </a:lnSpc>
                        <a:spcBef>
                          <a:spcPts val="0"/>
                        </a:spcBef>
                        <a:spcAft>
                          <a:spcPts val="1000"/>
                        </a:spcAft>
                      </a:pPr>
                      <a:r>
                        <a:rPr lang="en-US" sz="1400" b="1" dirty="0">
                          <a:effectLst/>
                        </a:rPr>
                        <a:t> </a:t>
                      </a:r>
                      <a:endParaRPr lang="en-US" sz="1400" b="1" dirty="0">
                        <a:effectLst/>
                        <a:latin typeface="Calibri"/>
                        <a:ea typeface="Calibri"/>
                        <a:cs typeface="Calibri"/>
                      </a:endParaRPr>
                    </a:p>
                  </a:txBody>
                  <a:tcPr marL="42705" marR="42705" marT="0" marB="0"/>
                </a:tc>
                <a:tc gridSpan="3">
                  <a:txBody>
                    <a:bodyPr/>
                    <a:lstStyle/>
                    <a:p>
                      <a:pPr marL="0" marR="0" algn="ctr">
                        <a:lnSpc>
                          <a:spcPct val="115000"/>
                        </a:lnSpc>
                        <a:spcBef>
                          <a:spcPts val="0"/>
                        </a:spcBef>
                        <a:spcAft>
                          <a:spcPts val="1000"/>
                        </a:spcAft>
                      </a:pPr>
                      <a:r>
                        <a:rPr lang="en-US" sz="1400" b="1" dirty="0">
                          <a:effectLst/>
                        </a:rPr>
                        <a:t> </a:t>
                      </a:r>
                    </a:p>
                    <a:p>
                      <a:pPr marL="0" marR="0" algn="ctr">
                        <a:lnSpc>
                          <a:spcPct val="115000"/>
                        </a:lnSpc>
                        <a:spcBef>
                          <a:spcPts val="0"/>
                        </a:spcBef>
                        <a:spcAft>
                          <a:spcPts val="1000"/>
                        </a:spcAft>
                      </a:pPr>
                      <a:r>
                        <a:rPr lang="en-US" sz="1400" b="1" dirty="0">
                          <a:effectLst/>
                        </a:rPr>
                        <a:t>Total Teachers</a:t>
                      </a:r>
                    </a:p>
                    <a:p>
                      <a:pPr marL="0" marR="0" algn="ctr">
                        <a:lnSpc>
                          <a:spcPct val="115000"/>
                        </a:lnSpc>
                        <a:spcBef>
                          <a:spcPts val="0"/>
                        </a:spcBef>
                        <a:spcAft>
                          <a:spcPts val="1000"/>
                        </a:spcAft>
                      </a:pPr>
                      <a:r>
                        <a:rPr lang="en-US" sz="1400" b="1" dirty="0">
                          <a:effectLst/>
                        </a:rPr>
                        <a:t>Per Grade Span</a:t>
                      </a:r>
                      <a:endParaRPr lang="en-US" sz="1400" b="1" dirty="0">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1400" b="1" dirty="0">
                          <a:effectLst/>
                        </a:rPr>
                        <a:t> </a:t>
                      </a:r>
                    </a:p>
                    <a:p>
                      <a:pPr marL="0" marR="0" algn="ctr">
                        <a:lnSpc>
                          <a:spcPct val="115000"/>
                        </a:lnSpc>
                        <a:spcBef>
                          <a:spcPts val="0"/>
                        </a:spcBef>
                        <a:spcAft>
                          <a:spcPts val="1000"/>
                        </a:spcAft>
                      </a:pPr>
                      <a:r>
                        <a:rPr lang="en-US" sz="1400" b="1" dirty="0">
                          <a:effectLst/>
                        </a:rPr>
                        <a:t>Total Teacher Days Absent for</a:t>
                      </a:r>
                    </a:p>
                    <a:p>
                      <a:pPr marL="0" marR="0" algn="ctr">
                        <a:lnSpc>
                          <a:spcPct val="115000"/>
                        </a:lnSpc>
                        <a:spcBef>
                          <a:spcPts val="0"/>
                        </a:spcBef>
                        <a:spcAft>
                          <a:spcPts val="1000"/>
                        </a:spcAft>
                      </a:pPr>
                      <a:r>
                        <a:rPr lang="en-US" sz="1400" b="1" dirty="0">
                          <a:effectLst/>
                        </a:rPr>
                        <a:t> Illness &amp; Personal </a:t>
                      </a:r>
                      <a:endParaRPr lang="en-US" sz="1400" b="1" dirty="0">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1400" b="1">
                          <a:effectLst/>
                        </a:rPr>
                        <a:t> </a:t>
                      </a:r>
                    </a:p>
                    <a:p>
                      <a:pPr marL="0" marR="0" algn="ctr">
                        <a:lnSpc>
                          <a:spcPct val="115000"/>
                        </a:lnSpc>
                        <a:spcBef>
                          <a:spcPts val="0"/>
                        </a:spcBef>
                        <a:spcAft>
                          <a:spcPts val="1000"/>
                        </a:spcAft>
                      </a:pPr>
                      <a:r>
                        <a:rPr lang="en-US" sz="1400" b="1">
                          <a:effectLst/>
                        </a:rPr>
                        <a:t>Total Teacher Days Absent for School Sponsored Events or Professional Development</a:t>
                      </a:r>
                    </a:p>
                    <a:p>
                      <a:pPr marL="0" marR="0" algn="ctr">
                        <a:lnSpc>
                          <a:spcPct val="115000"/>
                        </a:lnSpc>
                        <a:spcBef>
                          <a:spcPts val="0"/>
                        </a:spcBef>
                        <a:spcAft>
                          <a:spcPts val="1000"/>
                        </a:spcAft>
                      </a:pPr>
                      <a:r>
                        <a:rPr lang="en-US" sz="1400" b="1">
                          <a:effectLst/>
                        </a:rPr>
                        <a:t> </a:t>
                      </a:r>
                      <a:endParaRPr lang="en-US" sz="1400" b="1">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1000"/>
                        </a:spcAft>
                      </a:pPr>
                      <a:r>
                        <a:rPr lang="en-US" sz="1400" b="1">
                          <a:effectLst/>
                        </a:rPr>
                        <a:t> </a:t>
                      </a:r>
                    </a:p>
                    <a:p>
                      <a:pPr marL="0" marR="0" algn="ctr">
                        <a:lnSpc>
                          <a:spcPct val="115000"/>
                        </a:lnSpc>
                        <a:spcBef>
                          <a:spcPts val="0"/>
                        </a:spcBef>
                        <a:spcAft>
                          <a:spcPts val="1000"/>
                        </a:spcAft>
                      </a:pPr>
                      <a:r>
                        <a:rPr lang="en-US" sz="1400" b="1">
                          <a:effectLst/>
                        </a:rPr>
                        <a:t>Percent of Core Teachers (Math, Science, Social Studies, ELA, Special Education) absent 5 or more days for any reason</a:t>
                      </a:r>
                    </a:p>
                    <a:p>
                      <a:pPr marL="0" marR="0" algn="ctr">
                        <a:lnSpc>
                          <a:spcPct val="115000"/>
                        </a:lnSpc>
                        <a:spcBef>
                          <a:spcPts val="0"/>
                        </a:spcBef>
                        <a:spcAft>
                          <a:spcPts val="1000"/>
                        </a:spcAft>
                      </a:pPr>
                      <a:r>
                        <a:rPr lang="en-US" sz="1400" b="1">
                          <a:effectLst/>
                        </a:rPr>
                        <a:t> </a:t>
                      </a:r>
                    </a:p>
                    <a:p>
                      <a:pPr marL="0" marR="0" algn="ctr">
                        <a:lnSpc>
                          <a:spcPct val="115000"/>
                        </a:lnSpc>
                        <a:spcBef>
                          <a:spcPts val="0"/>
                        </a:spcBef>
                        <a:spcAft>
                          <a:spcPts val="1000"/>
                        </a:spcAft>
                      </a:pPr>
                      <a:r>
                        <a:rPr lang="en-US" sz="1400" b="1">
                          <a:effectLst/>
                        </a:rPr>
                        <a:t>Enter Percent of Core Teachers who were absent 10 or more days per semester for any reason</a:t>
                      </a:r>
                      <a:endParaRPr lang="en-US" sz="1400" b="1">
                        <a:effectLst/>
                        <a:latin typeface="Calibri"/>
                        <a:ea typeface="Calibri"/>
                        <a:cs typeface="Calibri"/>
                      </a:endParaRPr>
                    </a:p>
                  </a:txBody>
                  <a:tcPr marL="42705" marR="4270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1955">
                <a:tc>
                  <a:txBody>
                    <a:bodyPr/>
                    <a:lstStyle/>
                    <a:p>
                      <a:pPr marL="0" marR="0" algn="ctr">
                        <a:lnSpc>
                          <a:spcPct val="115000"/>
                        </a:lnSpc>
                        <a:spcBef>
                          <a:spcPts val="0"/>
                        </a:spcBef>
                        <a:spcAft>
                          <a:spcPts val="1000"/>
                        </a:spcAft>
                      </a:pPr>
                      <a:r>
                        <a:rPr lang="en-US" sz="1400" b="1">
                          <a:effectLst/>
                        </a:rPr>
                        <a:t> </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1Q</a:t>
                      </a:r>
                    </a:p>
                    <a:p>
                      <a:pPr marL="0" marR="0" algn="ctr">
                        <a:lnSpc>
                          <a:spcPct val="115000"/>
                        </a:lnSpc>
                        <a:spcBef>
                          <a:spcPts val="0"/>
                        </a:spcBef>
                        <a:spcAft>
                          <a:spcPts val="1000"/>
                        </a:spcAft>
                      </a:pPr>
                      <a:r>
                        <a:rPr lang="en-US" sz="1400" b="1">
                          <a:effectLst/>
                        </a:rPr>
                        <a:t> </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2Q</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3Q</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1Q</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2Q</a:t>
                      </a:r>
                    </a:p>
                    <a:p>
                      <a:pPr marL="0" marR="0" algn="ctr">
                        <a:lnSpc>
                          <a:spcPct val="115000"/>
                        </a:lnSpc>
                        <a:spcBef>
                          <a:spcPts val="0"/>
                        </a:spcBef>
                        <a:spcAft>
                          <a:spcPts val="1000"/>
                        </a:spcAft>
                      </a:pPr>
                      <a:r>
                        <a:rPr lang="en-US" sz="1400" b="1" dirty="0">
                          <a:effectLst/>
                        </a:rPr>
                        <a:t> </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3Q</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1Q</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2Q</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3Q</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1Q</a:t>
                      </a:r>
                    </a:p>
                    <a:p>
                      <a:pPr marL="0" marR="0" algn="ctr">
                        <a:lnSpc>
                          <a:spcPct val="115000"/>
                        </a:lnSpc>
                        <a:spcBef>
                          <a:spcPts val="0"/>
                        </a:spcBef>
                        <a:spcAft>
                          <a:spcPts val="1000"/>
                        </a:spcAft>
                      </a:pPr>
                      <a:r>
                        <a:rPr lang="en-US" sz="1400" b="1">
                          <a:effectLst/>
                        </a:rPr>
                        <a:t> </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2Q</a:t>
                      </a:r>
                    </a:p>
                    <a:p>
                      <a:pPr marL="0" marR="0" algn="ctr">
                        <a:lnSpc>
                          <a:spcPct val="115000"/>
                        </a:lnSpc>
                        <a:spcBef>
                          <a:spcPts val="0"/>
                        </a:spcBef>
                        <a:spcAft>
                          <a:spcPts val="1000"/>
                        </a:spcAft>
                      </a:pPr>
                      <a:r>
                        <a:rPr lang="en-US" sz="1400" b="1">
                          <a:effectLst/>
                        </a:rPr>
                        <a:t> </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Semester</a:t>
                      </a:r>
                    </a:p>
                    <a:p>
                      <a:pPr marL="0" marR="0" algn="ctr">
                        <a:lnSpc>
                          <a:spcPct val="115000"/>
                        </a:lnSpc>
                        <a:spcBef>
                          <a:spcPts val="0"/>
                        </a:spcBef>
                        <a:spcAft>
                          <a:spcPts val="1000"/>
                        </a:spcAft>
                      </a:pPr>
                      <a:r>
                        <a:rPr lang="en-US" sz="1400" b="1">
                          <a:effectLst/>
                        </a:rPr>
                        <a:t>1</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3Q</a:t>
                      </a:r>
                      <a:endParaRPr lang="en-US" sz="1400" b="1">
                        <a:effectLst/>
                        <a:latin typeface="Calibri"/>
                        <a:ea typeface="Calibri"/>
                        <a:cs typeface="Calibri"/>
                      </a:endParaRPr>
                    </a:p>
                  </a:txBody>
                  <a:tcPr marL="42705" marR="42705" marT="0" marB="0"/>
                </a:tc>
                <a:extLst>
                  <a:ext uri="{0D108BD9-81ED-4DB2-BD59-A6C34878D82A}">
                    <a16:rowId xmlns:a16="http://schemas.microsoft.com/office/drawing/2014/main" val="10001"/>
                  </a:ext>
                </a:extLst>
              </a:tr>
              <a:tr h="581955">
                <a:tc>
                  <a:txBody>
                    <a:bodyPr/>
                    <a:lstStyle/>
                    <a:p>
                      <a:pPr marL="0" marR="0" algn="ctr">
                        <a:lnSpc>
                          <a:spcPct val="115000"/>
                        </a:lnSpc>
                        <a:spcBef>
                          <a:spcPts val="0"/>
                        </a:spcBef>
                        <a:spcAft>
                          <a:spcPts val="1000"/>
                        </a:spcAft>
                      </a:pPr>
                      <a:r>
                        <a:rPr lang="en-US" sz="1400" b="1">
                          <a:effectLst/>
                        </a:rPr>
                        <a:t>5-8</a:t>
                      </a:r>
                    </a:p>
                    <a:p>
                      <a:pPr marL="0" marR="0" algn="ctr">
                        <a:lnSpc>
                          <a:spcPct val="115000"/>
                        </a:lnSpc>
                        <a:spcBef>
                          <a:spcPts val="0"/>
                        </a:spcBef>
                        <a:spcAft>
                          <a:spcPts val="1000"/>
                        </a:spcAft>
                      </a:pPr>
                      <a:r>
                        <a:rPr lang="en-US" sz="1400" b="1">
                          <a:effectLst/>
                        </a:rPr>
                        <a:t> </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55</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55</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55</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90.30</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a:effectLst/>
                        </a:rPr>
                        <a:t>123</a:t>
                      </a:r>
                      <a:endParaRPr lang="en-US" sz="1400" b="1">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178.87</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19.5</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59</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47.57</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8.11%</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29.73%</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8.11%</a:t>
                      </a:r>
                      <a:endParaRPr lang="en-US" sz="1400" b="1" dirty="0">
                        <a:effectLst/>
                        <a:latin typeface="Calibri"/>
                        <a:ea typeface="Calibri"/>
                        <a:cs typeface="Calibri"/>
                      </a:endParaRPr>
                    </a:p>
                  </a:txBody>
                  <a:tcPr marL="42705" marR="42705" marT="0" marB="0"/>
                </a:tc>
                <a:tc>
                  <a:txBody>
                    <a:bodyPr/>
                    <a:lstStyle/>
                    <a:p>
                      <a:pPr marL="0" marR="0" algn="ctr">
                        <a:lnSpc>
                          <a:spcPct val="115000"/>
                        </a:lnSpc>
                        <a:spcBef>
                          <a:spcPts val="0"/>
                        </a:spcBef>
                        <a:spcAft>
                          <a:spcPts val="1000"/>
                        </a:spcAft>
                      </a:pPr>
                      <a:r>
                        <a:rPr lang="en-US" sz="1400" b="1" dirty="0">
                          <a:effectLst/>
                        </a:rPr>
                        <a:t>29.73%</a:t>
                      </a:r>
                      <a:endParaRPr lang="en-US" sz="1400" b="1" dirty="0">
                        <a:effectLst/>
                        <a:latin typeface="Calibri"/>
                        <a:ea typeface="Calibri"/>
                        <a:cs typeface="Calibri"/>
                      </a:endParaRPr>
                    </a:p>
                  </a:txBody>
                  <a:tcPr marL="42705" marR="42705" marT="0" marB="0"/>
                </a:tc>
                <a:extLst>
                  <a:ext uri="{0D108BD9-81ED-4DB2-BD59-A6C34878D82A}">
                    <a16:rowId xmlns:a16="http://schemas.microsoft.com/office/drawing/2014/main" val="10002"/>
                  </a:ext>
                </a:extLst>
              </a:tr>
            </a:tbl>
          </a:graphicData>
        </a:graphic>
      </p:graphicFrame>
      <p:sp>
        <p:nvSpPr>
          <p:cNvPr id="4" name="Text Placeholder 3"/>
          <p:cNvSpPr>
            <a:spLocks noGrp="1"/>
          </p:cNvSpPr>
          <p:nvPr>
            <p:ph type="body" sz="half" idx="2"/>
          </p:nvPr>
        </p:nvSpPr>
        <p:spPr>
          <a:xfrm>
            <a:off x="381000" y="4876800"/>
            <a:ext cx="8534400" cy="1295400"/>
          </a:xfrm>
        </p:spPr>
        <p:txBody>
          <a:bodyPr/>
          <a:lstStyle/>
          <a:p>
            <a:r>
              <a:rPr lang="en-US" u="sng" dirty="0" smtClean="0"/>
              <a:t>IE11 - The principal provides incentives for teacher and student accomplishment.</a:t>
            </a:r>
          </a:p>
          <a:p>
            <a:r>
              <a:rPr lang="en-US" u="sng" dirty="0"/>
              <a:t>IE10 - The principal celebrates individual, team, and school successes, especially related to student learning outcomes. (61)</a:t>
            </a:r>
            <a:endParaRPr lang="en-US" dirty="0"/>
          </a:p>
          <a:p>
            <a:endParaRPr lang="en-US" dirty="0"/>
          </a:p>
        </p:txBody>
      </p:sp>
    </p:spTree>
    <p:extLst>
      <p:ext uri="{BB962C8B-B14F-4D97-AF65-F5344CB8AC3E}">
        <p14:creationId xmlns:p14="http://schemas.microsoft.com/office/powerpoint/2010/main" val="3739599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676400" y="76200"/>
            <a:ext cx="5486400" cy="457200"/>
          </a:xfrm>
        </p:spPr>
        <p:txBody>
          <a:bodyPr>
            <a:noAutofit/>
          </a:bodyPr>
          <a:lstStyle/>
          <a:p>
            <a:pPr algn="ctr"/>
            <a:r>
              <a:rPr lang="en-US" sz="3200" dirty="0" smtClean="0"/>
              <a:t>Math Data</a:t>
            </a:r>
            <a:endParaRPr lang="en-US" sz="3200" dirty="0"/>
          </a:p>
        </p:txBody>
      </p:sp>
      <p:sp>
        <p:nvSpPr>
          <p:cNvPr id="19" name="Text Placeholder 18"/>
          <p:cNvSpPr>
            <a:spLocks noGrp="1"/>
          </p:cNvSpPr>
          <p:nvPr>
            <p:ph type="body" sz="half" idx="2"/>
          </p:nvPr>
        </p:nvSpPr>
        <p:spPr>
          <a:xfrm>
            <a:off x="914400" y="5562600"/>
            <a:ext cx="7010400" cy="1289304"/>
          </a:xfrm>
        </p:spPr>
        <p:txBody>
          <a:bodyPr/>
          <a:lstStyle/>
          <a:p>
            <a:r>
              <a:rPr lang="en-US" u="sng" dirty="0"/>
              <a:t>BL02 - All teachers employing blended learning methods make sure that technology and data enhance relationships, but do not pretend to substitute for </a:t>
            </a:r>
            <a:r>
              <a:rPr lang="en-US" u="sng" dirty="0" smtClean="0"/>
              <a:t>them</a:t>
            </a:r>
          </a:p>
          <a:p>
            <a:r>
              <a:rPr lang="en-US" u="sng" dirty="0"/>
              <a:t>BL01  - All teachers receive initial and ongoing training and support in effective use of blended learning methods.</a:t>
            </a:r>
            <a:endParaRPr lang="en-US" dirty="0"/>
          </a:p>
          <a:p>
            <a:endParaRPr lang="en-US" dirty="0"/>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733801303"/>
              </p:ext>
            </p:extLst>
          </p:nvPr>
        </p:nvGraphicFramePr>
        <p:xfrm>
          <a:off x="304800" y="533400"/>
          <a:ext cx="8382001" cy="5111470"/>
        </p:xfrm>
        <a:graphic>
          <a:graphicData uri="http://schemas.openxmlformats.org/drawingml/2006/table">
            <a:tbl>
              <a:tblPr bandRow="1">
                <a:tableStyleId>{5C22544A-7EE6-4342-B048-85BDC9FD1C3A}</a:tableStyleId>
              </a:tblPr>
              <a:tblGrid>
                <a:gridCol w="571500">
                  <a:extLst>
                    <a:ext uri="{9D8B030D-6E8A-4147-A177-3AD203B41FA5}">
                      <a16:colId xmlns:a16="http://schemas.microsoft.com/office/drawing/2014/main" val="20000"/>
                    </a:ext>
                  </a:extLst>
                </a:gridCol>
                <a:gridCol w="631658">
                  <a:extLst>
                    <a:ext uri="{9D8B030D-6E8A-4147-A177-3AD203B41FA5}">
                      <a16:colId xmlns:a16="http://schemas.microsoft.com/office/drawing/2014/main" val="20001"/>
                    </a:ext>
                  </a:extLst>
                </a:gridCol>
                <a:gridCol w="721894">
                  <a:extLst>
                    <a:ext uri="{9D8B030D-6E8A-4147-A177-3AD203B41FA5}">
                      <a16:colId xmlns:a16="http://schemas.microsoft.com/office/drawing/2014/main" val="20002"/>
                    </a:ext>
                  </a:extLst>
                </a:gridCol>
                <a:gridCol w="772026">
                  <a:extLst>
                    <a:ext uri="{9D8B030D-6E8A-4147-A177-3AD203B41FA5}">
                      <a16:colId xmlns:a16="http://schemas.microsoft.com/office/drawing/2014/main" val="20003"/>
                    </a:ext>
                  </a:extLst>
                </a:gridCol>
                <a:gridCol w="521368">
                  <a:extLst>
                    <a:ext uri="{9D8B030D-6E8A-4147-A177-3AD203B41FA5}">
                      <a16:colId xmlns:a16="http://schemas.microsoft.com/office/drawing/2014/main" val="20004"/>
                    </a:ext>
                  </a:extLst>
                </a:gridCol>
                <a:gridCol w="491289">
                  <a:extLst>
                    <a:ext uri="{9D8B030D-6E8A-4147-A177-3AD203B41FA5}">
                      <a16:colId xmlns:a16="http://schemas.microsoft.com/office/drawing/2014/main" val="20005"/>
                    </a:ext>
                  </a:extLst>
                </a:gridCol>
                <a:gridCol w="481264">
                  <a:extLst>
                    <a:ext uri="{9D8B030D-6E8A-4147-A177-3AD203B41FA5}">
                      <a16:colId xmlns:a16="http://schemas.microsoft.com/office/drawing/2014/main" val="20006"/>
                    </a:ext>
                  </a:extLst>
                </a:gridCol>
                <a:gridCol w="481264">
                  <a:extLst>
                    <a:ext uri="{9D8B030D-6E8A-4147-A177-3AD203B41FA5}">
                      <a16:colId xmlns:a16="http://schemas.microsoft.com/office/drawing/2014/main" val="20007"/>
                    </a:ext>
                  </a:extLst>
                </a:gridCol>
                <a:gridCol w="481264">
                  <a:extLst>
                    <a:ext uri="{9D8B030D-6E8A-4147-A177-3AD203B41FA5}">
                      <a16:colId xmlns:a16="http://schemas.microsoft.com/office/drawing/2014/main" val="20008"/>
                    </a:ext>
                  </a:extLst>
                </a:gridCol>
                <a:gridCol w="541422">
                  <a:extLst>
                    <a:ext uri="{9D8B030D-6E8A-4147-A177-3AD203B41FA5}">
                      <a16:colId xmlns:a16="http://schemas.microsoft.com/office/drawing/2014/main" val="20009"/>
                    </a:ext>
                  </a:extLst>
                </a:gridCol>
                <a:gridCol w="541422">
                  <a:extLst>
                    <a:ext uri="{9D8B030D-6E8A-4147-A177-3AD203B41FA5}">
                      <a16:colId xmlns:a16="http://schemas.microsoft.com/office/drawing/2014/main" val="20010"/>
                    </a:ext>
                  </a:extLst>
                </a:gridCol>
                <a:gridCol w="491289">
                  <a:extLst>
                    <a:ext uri="{9D8B030D-6E8A-4147-A177-3AD203B41FA5}">
                      <a16:colId xmlns:a16="http://schemas.microsoft.com/office/drawing/2014/main" val="20011"/>
                    </a:ext>
                  </a:extLst>
                </a:gridCol>
                <a:gridCol w="531395">
                  <a:extLst>
                    <a:ext uri="{9D8B030D-6E8A-4147-A177-3AD203B41FA5}">
                      <a16:colId xmlns:a16="http://schemas.microsoft.com/office/drawing/2014/main" val="20012"/>
                    </a:ext>
                  </a:extLst>
                </a:gridCol>
                <a:gridCol w="571500">
                  <a:extLst>
                    <a:ext uri="{9D8B030D-6E8A-4147-A177-3AD203B41FA5}">
                      <a16:colId xmlns:a16="http://schemas.microsoft.com/office/drawing/2014/main" val="20013"/>
                    </a:ext>
                  </a:extLst>
                </a:gridCol>
                <a:gridCol w="551446">
                  <a:extLst>
                    <a:ext uri="{9D8B030D-6E8A-4147-A177-3AD203B41FA5}">
                      <a16:colId xmlns:a16="http://schemas.microsoft.com/office/drawing/2014/main" val="20014"/>
                    </a:ext>
                  </a:extLst>
                </a:gridCol>
              </a:tblGrid>
              <a:tr h="3071121">
                <a:tc>
                  <a:txBody>
                    <a:bodyPr/>
                    <a:lstStyle/>
                    <a:p>
                      <a:pPr marL="0" marR="0" algn="ctr">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a:effectLst/>
                        </a:rPr>
                        <a:t>Grade Level</a:t>
                      </a:r>
                      <a:endParaRPr lang="en-US" sz="1100" dirty="0">
                        <a:effectLst/>
                        <a:latin typeface="Calibri"/>
                        <a:ea typeface="Calibri"/>
                        <a:cs typeface="Calibri"/>
                      </a:endParaRPr>
                    </a:p>
                  </a:txBody>
                  <a:tcPr marL="47251" marR="47251" marT="0" marB="0"/>
                </a:tc>
                <a:tc gridSpan="3">
                  <a:txBody>
                    <a:bodyPr/>
                    <a:lstStyle/>
                    <a:p>
                      <a:pPr marL="0" marR="0" algn="ctr">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a:effectLst/>
                        </a:rPr>
                        <a:t>Number of Students with</a:t>
                      </a:r>
                    </a:p>
                    <a:p>
                      <a:pPr marL="0" marR="0" algn="ctr">
                        <a:lnSpc>
                          <a:spcPct val="115000"/>
                        </a:lnSpc>
                        <a:spcBef>
                          <a:spcPts val="0"/>
                        </a:spcBef>
                        <a:spcAft>
                          <a:spcPts val="1000"/>
                        </a:spcAft>
                      </a:pPr>
                      <a:r>
                        <a:rPr lang="en-US" sz="1100" dirty="0">
                          <a:effectLst/>
                        </a:rPr>
                        <a:t> D or F in Math by </a:t>
                      </a:r>
                    </a:p>
                    <a:p>
                      <a:pPr marL="0" marR="0" algn="ctr">
                        <a:lnSpc>
                          <a:spcPct val="115000"/>
                        </a:lnSpc>
                        <a:spcBef>
                          <a:spcPts val="0"/>
                        </a:spcBef>
                        <a:spcAft>
                          <a:spcPts val="1000"/>
                        </a:spcAft>
                      </a:pPr>
                      <a:r>
                        <a:rPr lang="en-US" sz="1100" dirty="0">
                          <a:effectLst/>
                        </a:rPr>
                        <a:t>Grading Period</a:t>
                      </a:r>
                    </a:p>
                    <a:p>
                      <a:pPr marL="0" marR="0" algn="ctr">
                        <a:lnSpc>
                          <a:spcPct val="115000"/>
                        </a:lnSpc>
                        <a:spcBef>
                          <a:spcPts val="0"/>
                        </a:spcBef>
                        <a:spcAft>
                          <a:spcPts val="1000"/>
                        </a:spcAft>
                      </a:pPr>
                      <a:r>
                        <a:rPr lang="en-US" sz="1100" dirty="0">
                          <a:effectLst/>
                        </a:rPr>
                        <a:t> </a:t>
                      </a:r>
                      <a:endParaRPr lang="en-US" sz="1100" dirty="0">
                        <a:effectLst/>
                        <a:latin typeface="Calibri"/>
                        <a:ea typeface="Calibri"/>
                        <a:cs typeface="Calibri"/>
                      </a:endParaRPr>
                    </a:p>
                  </a:txBody>
                  <a:tcPr marL="47251" marR="47251" marT="0" marB="0"/>
                </a:tc>
                <a:tc hMerge="1">
                  <a:txBody>
                    <a:bodyPr/>
                    <a:lstStyle/>
                    <a:p>
                      <a:endParaRPr lang="en-US"/>
                    </a:p>
                  </a:txBody>
                  <a:tcPr/>
                </a:tc>
                <a:tc hMerge="1">
                  <a:txBody>
                    <a:bodyPr/>
                    <a:lstStyle/>
                    <a:p>
                      <a:endParaRPr lang="en-US"/>
                    </a:p>
                  </a:txBody>
                  <a:tcPr/>
                </a:tc>
                <a:tc gridSpan="8">
                  <a:txBody>
                    <a:bodyPr/>
                    <a:lstStyle/>
                    <a:p>
                      <a:pPr marL="0" marR="0" algn="ctr">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a:effectLst/>
                        </a:rPr>
                        <a:t>Upper Case Letters:  Report total number of grades entered on each post-unit assessment for the current quarter </a:t>
                      </a:r>
                    </a:p>
                    <a:p>
                      <a:pPr marL="0" marR="0" algn="ctr">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a:effectLst/>
                        </a:rPr>
                        <a:t>Lower Case  Letters:  Report  the number of </a:t>
                      </a:r>
                    </a:p>
                    <a:p>
                      <a:pPr marL="0" marR="0" algn="ctr">
                        <a:lnSpc>
                          <a:spcPct val="115000"/>
                        </a:lnSpc>
                        <a:spcBef>
                          <a:spcPts val="0"/>
                        </a:spcBef>
                        <a:spcAft>
                          <a:spcPts val="1000"/>
                        </a:spcAft>
                      </a:pPr>
                      <a:r>
                        <a:rPr lang="en-US" sz="1100" dirty="0">
                          <a:effectLst/>
                        </a:rPr>
                        <a:t>D and F grades on each post-unit assessment</a:t>
                      </a:r>
                    </a:p>
                    <a:p>
                      <a:pPr marL="0" marR="0" algn="ctr">
                        <a:lnSpc>
                          <a:spcPct val="115000"/>
                        </a:lnSpc>
                        <a:spcBef>
                          <a:spcPts val="0"/>
                        </a:spcBef>
                        <a:spcAft>
                          <a:spcPts val="1000"/>
                        </a:spcAft>
                      </a:pPr>
                      <a:r>
                        <a:rPr lang="en-US" sz="1100" dirty="0">
                          <a:effectLst/>
                        </a:rPr>
                        <a:t> </a:t>
                      </a:r>
                    </a:p>
                    <a:p>
                      <a:pPr marL="0" marR="0">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a:effectLst/>
                        </a:rPr>
                        <a:t> </a:t>
                      </a:r>
                    </a:p>
                    <a:p>
                      <a:pPr marL="0" marR="0">
                        <a:lnSpc>
                          <a:spcPct val="115000"/>
                        </a:lnSpc>
                        <a:spcBef>
                          <a:spcPts val="0"/>
                        </a:spcBef>
                        <a:spcAft>
                          <a:spcPts val="1000"/>
                        </a:spcAft>
                      </a:pPr>
                      <a:r>
                        <a:rPr lang="en-US" sz="1100" dirty="0">
                          <a:effectLst/>
                        </a:rPr>
                        <a:t>   </a:t>
                      </a:r>
                      <a:endParaRPr lang="en-US" sz="1100" dirty="0">
                        <a:effectLst/>
                        <a:latin typeface="Calibri"/>
                        <a:ea typeface="Calibri"/>
                        <a:cs typeface="Calibri"/>
                      </a:endParaRPr>
                    </a:p>
                  </a:txBody>
                  <a:tcPr marL="47251" marR="4725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a:effectLst/>
                        </a:rPr>
                        <a:t>Percent of D or F grades on all unit assessments administered each quarter</a:t>
                      </a:r>
                    </a:p>
                    <a:p>
                      <a:pPr marL="0" marR="0" algn="ctr">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err="1">
                          <a:effectLst/>
                        </a:rPr>
                        <a:t>a+b+c+d</a:t>
                      </a:r>
                      <a:endParaRPr lang="en-US" sz="1100" dirty="0">
                        <a:effectLst/>
                      </a:endParaRPr>
                    </a:p>
                    <a:p>
                      <a:pPr marL="0" marR="0" algn="ctr">
                        <a:lnSpc>
                          <a:spcPct val="115000"/>
                        </a:lnSpc>
                        <a:spcBef>
                          <a:spcPts val="0"/>
                        </a:spcBef>
                        <a:spcAft>
                          <a:spcPts val="1000"/>
                        </a:spcAft>
                      </a:pPr>
                      <a:r>
                        <a:rPr lang="en-US" sz="1100" dirty="0">
                          <a:effectLst/>
                        </a:rPr>
                        <a:t>A+B+C+D</a:t>
                      </a:r>
                    </a:p>
                    <a:p>
                      <a:pPr marL="0" marR="0" algn="ctr">
                        <a:lnSpc>
                          <a:spcPct val="115000"/>
                        </a:lnSpc>
                        <a:spcBef>
                          <a:spcPts val="0"/>
                        </a:spcBef>
                        <a:spcAft>
                          <a:spcPts val="1000"/>
                        </a:spcAft>
                      </a:pPr>
                      <a:r>
                        <a:rPr lang="en-US" sz="1100" dirty="0">
                          <a:effectLst/>
                        </a:rPr>
                        <a:t> </a:t>
                      </a:r>
                    </a:p>
                    <a:p>
                      <a:pPr marL="0" marR="0" algn="ctr">
                        <a:lnSpc>
                          <a:spcPct val="115000"/>
                        </a:lnSpc>
                        <a:spcBef>
                          <a:spcPts val="0"/>
                        </a:spcBef>
                        <a:spcAft>
                          <a:spcPts val="1000"/>
                        </a:spcAft>
                      </a:pPr>
                      <a:r>
                        <a:rPr lang="en-US" sz="1100" dirty="0">
                          <a:effectLst/>
                        </a:rPr>
                        <a:t>X 100 </a:t>
                      </a:r>
                      <a:endParaRPr lang="en-US" sz="1100" dirty="0">
                        <a:effectLst/>
                        <a:latin typeface="Calibri"/>
                        <a:ea typeface="Calibri"/>
                        <a:cs typeface="Calibri"/>
                      </a:endParaRPr>
                    </a:p>
                  </a:txBody>
                  <a:tcPr marL="47251" marR="4725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5478">
                <a:tc>
                  <a:txBody>
                    <a:bodyPr/>
                    <a:lstStyle/>
                    <a:p>
                      <a:pPr marL="0" marR="0" algn="ctr">
                        <a:lnSpc>
                          <a:spcPct val="115000"/>
                        </a:lnSpc>
                        <a:spcBef>
                          <a:spcPts val="0"/>
                        </a:spcBef>
                        <a:spcAft>
                          <a:spcPts val="1000"/>
                        </a:spcAft>
                      </a:pPr>
                      <a:r>
                        <a:rPr lang="en-US" sz="700">
                          <a:effectLst/>
                        </a:rPr>
                        <a:t> </a:t>
                      </a:r>
                      <a:endParaRPr lang="en-US" sz="8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1Q</a:t>
                      </a:r>
                    </a:p>
                    <a:p>
                      <a:pPr marL="0" marR="0">
                        <a:lnSpc>
                          <a:spcPct val="115000"/>
                        </a:lnSpc>
                        <a:spcBef>
                          <a:spcPts val="0"/>
                        </a:spcBef>
                        <a:spcAft>
                          <a:spcPts val="1000"/>
                        </a:spcAft>
                      </a:pPr>
                      <a:r>
                        <a:rPr lang="en-US" sz="1200">
                          <a:effectLst/>
                        </a:rPr>
                        <a:t> </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2Q</a:t>
                      </a:r>
                    </a:p>
                    <a:p>
                      <a:pPr marL="0" marR="0">
                        <a:lnSpc>
                          <a:spcPct val="115000"/>
                        </a:lnSpc>
                        <a:spcBef>
                          <a:spcPts val="0"/>
                        </a:spcBef>
                        <a:spcAft>
                          <a:spcPts val="1000"/>
                        </a:spcAft>
                      </a:pPr>
                      <a:r>
                        <a:rPr lang="en-US" sz="1200">
                          <a:effectLst/>
                        </a:rPr>
                        <a:t> </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3Q</a:t>
                      </a:r>
                    </a:p>
                    <a:p>
                      <a:pPr marL="0" marR="0" algn="ctr">
                        <a:lnSpc>
                          <a:spcPct val="115000"/>
                        </a:lnSpc>
                        <a:spcBef>
                          <a:spcPts val="0"/>
                        </a:spcBef>
                        <a:spcAft>
                          <a:spcPts val="1000"/>
                        </a:spcAft>
                      </a:pPr>
                      <a:r>
                        <a:rPr lang="en-US" sz="1200">
                          <a:effectLst/>
                        </a:rPr>
                        <a:t> </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Unit 1  </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Unit 1 D&amp;F</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Unit 2</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Unit 2 D&amp;F</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Unit 3</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Unit 3 D&amp;F</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Unit 4</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Unit 4 D&amp;F</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1Q</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2Q</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dirty="0">
                          <a:effectLst/>
                        </a:rPr>
                        <a:t>3Q</a:t>
                      </a:r>
                      <a:endParaRPr lang="en-US" sz="1200" dirty="0">
                        <a:effectLst/>
                        <a:latin typeface="Calibri"/>
                        <a:ea typeface="Calibri"/>
                        <a:cs typeface="Calibri"/>
                      </a:endParaRPr>
                    </a:p>
                  </a:txBody>
                  <a:tcPr marL="47251" marR="47251" marT="0" marB="0"/>
                </a:tc>
                <a:extLst>
                  <a:ext uri="{0D108BD9-81ED-4DB2-BD59-A6C34878D82A}">
                    <a16:rowId xmlns:a16="http://schemas.microsoft.com/office/drawing/2014/main" val="10001"/>
                  </a:ext>
                </a:extLst>
              </a:tr>
              <a:tr h="325050">
                <a:tc>
                  <a:txBody>
                    <a:bodyPr/>
                    <a:lstStyle/>
                    <a:p>
                      <a:pPr marL="0" marR="0" algn="ctr">
                        <a:lnSpc>
                          <a:spcPct val="115000"/>
                        </a:lnSpc>
                        <a:spcBef>
                          <a:spcPts val="0"/>
                        </a:spcBef>
                        <a:spcAft>
                          <a:spcPts val="1000"/>
                        </a:spcAft>
                      </a:pPr>
                      <a:r>
                        <a:rPr lang="en-US" sz="1400" dirty="0">
                          <a:effectLst/>
                        </a:rPr>
                        <a:t>6</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50</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74</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96</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152</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131</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150</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78</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154</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119</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x</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x</a:t>
                      </a:r>
                      <a:endParaRPr lang="en-US" sz="1400">
                        <a:effectLst/>
                        <a:latin typeface="Calibri"/>
                        <a:ea typeface="Calibri"/>
                        <a:cs typeface="Calibri"/>
                      </a:endParaRPr>
                    </a:p>
                  </a:txBody>
                  <a:tcPr marL="47251" marR="47251" marT="0" marB="0"/>
                </a:tc>
                <a:tc>
                  <a:txBody>
                    <a:bodyPr/>
                    <a:lstStyle/>
                    <a:p>
                      <a:pPr marL="0" marR="0">
                        <a:lnSpc>
                          <a:spcPct val="115000"/>
                        </a:lnSpc>
                        <a:spcBef>
                          <a:spcPts val="0"/>
                        </a:spcBef>
                        <a:spcAft>
                          <a:spcPts val="1000"/>
                        </a:spcAft>
                      </a:pPr>
                      <a:r>
                        <a:rPr lang="en-US" sz="1200">
                          <a:effectLst/>
                        </a:rPr>
                        <a:t>62.5%</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66.5%</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71.9%</a:t>
                      </a:r>
                      <a:endParaRPr lang="en-US" sz="1200">
                        <a:effectLst/>
                        <a:latin typeface="Calibri"/>
                        <a:ea typeface="Calibri"/>
                        <a:cs typeface="Calibri"/>
                      </a:endParaRPr>
                    </a:p>
                  </a:txBody>
                  <a:tcPr marL="47251" marR="47251" marT="0" marB="0"/>
                </a:tc>
                <a:extLst>
                  <a:ext uri="{0D108BD9-81ED-4DB2-BD59-A6C34878D82A}">
                    <a16:rowId xmlns:a16="http://schemas.microsoft.com/office/drawing/2014/main" val="10002"/>
                  </a:ext>
                </a:extLst>
              </a:tr>
              <a:tr h="325050">
                <a:tc>
                  <a:txBody>
                    <a:bodyPr/>
                    <a:lstStyle/>
                    <a:p>
                      <a:pPr marL="0" marR="0" algn="ctr">
                        <a:lnSpc>
                          <a:spcPct val="115000"/>
                        </a:lnSpc>
                        <a:spcBef>
                          <a:spcPts val="0"/>
                        </a:spcBef>
                        <a:spcAft>
                          <a:spcPts val="1000"/>
                        </a:spcAft>
                      </a:pPr>
                      <a:r>
                        <a:rPr lang="en-US" sz="1400" dirty="0">
                          <a:effectLst/>
                        </a:rPr>
                        <a:t>7</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63</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77</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90</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165</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119</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169</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98</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163</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104</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x</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x</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81.6%</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73.8%</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64.5%</a:t>
                      </a:r>
                      <a:endParaRPr lang="en-US" sz="1200">
                        <a:effectLst/>
                        <a:latin typeface="Calibri"/>
                        <a:ea typeface="Calibri"/>
                        <a:cs typeface="Calibri"/>
                      </a:endParaRPr>
                    </a:p>
                  </a:txBody>
                  <a:tcPr marL="47251" marR="47251" marT="0" marB="0"/>
                </a:tc>
                <a:extLst>
                  <a:ext uri="{0D108BD9-81ED-4DB2-BD59-A6C34878D82A}">
                    <a16:rowId xmlns:a16="http://schemas.microsoft.com/office/drawing/2014/main" val="10003"/>
                  </a:ext>
                </a:extLst>
              </a:tr>
              <a:tr h="325050">
                <a:tc>
                  <a:txBody>
                    <a:bodyPr/>
                    <a:lstStyle/>
                    <a:p>
                      <a:pPr marL="0" marR="0" algn="ctr">
                        <a:lnSpc>
                          <a:spcPct val="115000"/>
                        </a:lnSpc>
                        <a:spcBef>
                          <a:spcPts val="0"/>
                        </a:spcBef>
                        <a:spcAft>
                          <a:spcPts val="1000"/>
                        </a:spcAft>
                      </a:pPr>
                      <a:r>
                        <a:rPr lang="en-US" sz="1400">
                          <a:effectLst/>
                        </a:rPr>
                        <a:t>8</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81</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125</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120</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169</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129</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174</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156</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173</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136</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x</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x</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77.6%</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89.6%</a:t>
                      </a:r>
                      <a:endParaRPr lang="en-US" sz="12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a:effectLst/>
                        </a:rPr>
                        <a:t>81.6%</a:t>
                      </a:r>
                      <a:endParaRPr lang="en-US" sz="1200">
                        <a:effectLst/>
                        <a:latin typeface="Calibri"/>
                        <a:ea typeface="Calibri"/>
                        <a:cs typeface="Calibri"/>
                      </a:endParaRPr>
                    </a:p>
                  </a:txBody>
                  <a:tcPr marL="47251" marR="47251" marT="0" marB="0"/>
                </a:tc>
                <a:extLst>
                  <a:ext uri="{0D108BD9-81ED-4DB2-BD59-A6C34878D82A}">
                    <a16:rowId xmlns:a16="http://schemas.microsoft.com/office/drawing/2014/main" val="10004"/>
                  </a:ext>
                </a:extLst>
              </a:tr>
              <a:tr h="325050">
                <a:tc>
                  <a:txBody>
                    <a:bodyPr/>
                    <a:lstStyle/>
                    <a:p>
                      <a:pPr marL="0" marR="0" algn="ctr">
                        <a:lnSpc>
                          <a:spcPct val="115000"/>
                        </a:lnSpc>
                        <a:spcBef>
                          <a:spcPts val="0"/>
                        </a:spcBef>
                        <a:spcAft>
                          <a:spcPts val="1000"/>
                        </a:spcAft>
                      </a:pPr>
                      <a:r>
                        <a:rPr lang="en-US" sz="1200" dirty="0" err="1">
                          <a:effectLst/>
                        </a:rPr>
                        <a:t>Alg</a:t>
                      </a:r>
                      <a:r>
                        <a:rPr lang="en-US" sz="1200" dirty="0">
                          <a:effectLst/>
                        </a:rPr>
                        <a:t> 1 8</a:t>
                      </a:r>
                      <a:endParaRPr lang="en-US" sz="12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4</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3</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6</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20</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16</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19</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14</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20</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19</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a:effectLst/>
                        </a:rPr>
                        <a:t>x</a:t>
                      </a:r>
                      <a:endParaRPr lang="en-US" sz="140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400" dirty="0">
                          <a:effectLst/>
                        </a:rPr>
                        <a:t>x</a:t>
                      </a:r>
                      <a:endParaRPr lang="en-US" sz="14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dirty="0">
                          <a:effectLst/>
                        </a:rPr>
                        <a:t>95.1%</a:t>
                      </a:r>
                      <a:endParaRPr lang="en-US" sz="12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dirty="0">
                          <a:effectLst/>
                        </a:rPr>
                        <a:t>77.5%</a:t>
                      </a:r>
                      <a:endParaRPr lang="en-US" sz="1200" dirty="0">
                        <a:effectLst/>
                        <a:latin typeface="Calibri"/>
                        <a:ea typeface="Calibri"/>
                        <a:cs typeface="Calibri"/>
                      </a:endParaRPr>
                    </a:p>
                  </a:txBody>
                  <a:tcPr marL="47251" marR="47251" marT="0" marB="0"/>
                </a:tc>
                <a:tc>
                  <a:txBody>
                    <a:bodyPr/>
                    <a:lstStyle/>
                    <a:p>
                      <a:pPr marL="0" marR="0" algn="ctr">
                        <a:lnSpc>
                          <a:spcPct val="115000"/>
                        </a:lnSpc>
                        <a:spcBef>
                          <a:spcPts val="0"/>
                        </a:spcBef>
                        <a:spcAft>
                          <a:spcPts val="1000"/>
                        </a:spcAft>
                      </a:pPr>
                      <a:r>
                        <a:rPr lang="en-US" sz="1200" dirty="0">
                          <a:effectLst/>
                        </a:rPr>
                        <a:t>95%</a:t>
                      </a:r>
                      <a:endParaRPr lang="en-US" sz="1200" dirty="0">
                        <a:effectLst/>
                        <a:latin typeface="Calibri"/>
                        <a:ea typeface="Calibri"/>
                        <a:cs typeface="Calibri"/>
                      </a:endParaRPr>
                    </a:p>
                  </a:txBody>
                  <a:tcPr marL="47251" marR="4725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639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486400" cy="566738"/>
          </a:xfrm>
        </p:spPr>
        <p:txBody>
          <a:bodyPr>
            <a:normAutofit/>
          </a:bodyPr>
          <a:lstStyle/>
          <a:p>
            <a:pPr algn="ctr"/>
            <a:r>
              <a:rPr lang="en-US" sz="2800" dirty="0" smtClean="0"/>
              <a:t>English Data</a:t>
            </a:r>
            <a:endParaRPr lang="en-US" sz="2800"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160264917"/>
              </p:ext>
            </p:extLst>
          </p:nvPr>
        </p:nvGraphicFramePr>
        <p:xfrm>
          <a:off x="152400" y="533400"/>
          <a:ext cx="8686800" cy="5033300"/>
        </p:xfrm>
        <a:graphic>
          <a:graphicData uri="http://schemas.openxmlformats.org/drawingml/2006/table">
            <a:tbl>
              <a:tblPr bandRow="1">
                <a:tableStyleId>{5C22544A-7EE6-4342-B048-85BDC9FD1C3A}</a:tableStyleId>
              </a:tblPr>
              <a:tblGrid>
                <a:gridCol w="574381">
                  <a:extLst>
                    <a:ext uri="{9D8B030D-6E8A-4147-A177-3AD203B41FA5}">
                      <a16:colId xmlns:a16="http://schemas.microsoft.com/office/drawing/2014/main" val="20000"/>
                    </a:ext>
                  </a:extLst>
                </a:gridCol>
                <a:gridCol w="649021">
                  <a:extLst>
                    <a:ext uri="{9D8B030D-6E8A-4147-A177-3AD203B41FA5}">
                      <a16:colId xmlns:a16="http://schemas.microsoft.com/office/drawing/2014/main" val="20001"/>
                    </a:ext>
                  </a:extLst>
                </a:gridCol>
                <a:gridCol w="766314">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554477">
                  <a:extLst>
                    <a:ext uri="{9D8B030D-6E8A-4147-A177-3AD203B41FA5}">
                      <a16:colId xmlns:a16="http://schemas.microsoft.com/office/drawing/2014/main" val="20004"/>
                    </a:ext>
                  </a:extLst>
                </a:gridCol>
                <a:gridCol w="523199">
                  <a:extLst>
                    <a:ext uri="{9D8B030D-6E8A-4147-A177-3AD203B41FA5}">
                      <a16:colId xmlns:a16="http://schemas.microsoft.com/office/drawing/2014/main" val="20005"/>
                    </a:ext>
                  </a:extLst>
                </a:gridCol>
                <a:gridCol w="512535">
                  <a:extLst>
                    <a:ext uri="{9D8B030D-6E8A-4147-A177-3AD203B41FA5}">
                      <a16:colId xmlns:a16="http://schemas.microsoft.com/office/drawing/2014/main" val="20006"/>
                    </a:ext>
                  </a:extLst>
                </a:gridCol>
                <a:gridCol w="512535">
                  <a:extLst>
                    <a:ext uri="{9D8B030D-6E8A-4147-A177-3AD203B41FA5}">
                      <a16:colId xmlns:a16="http://schemas.microsoft.com/office/drawing/2014/main" val="20007"/>
                    </a:ext>
                  </a:extLst>
                </a:gridCol>
                <a:gridCol w="512535">
                  <a:extLst>
                    <a:ext uri="{9D8B030D-6E8A-4147-A177-3AD203B41FA5}">
                      <a16:colId xmlns:a16="http://schemas.microsoft.com/office/drawing/2014/main" val="20008"/>
                    </a:ext>
                  </a:extLst>
                </a:gridCol>
                <a:gridCol w="573670">
                  <a:extLst>
                    <a:ext uri="{9D8B030D-6E8A-4147-A177-3AD203B41FA5}">
                      <a16:colId xmlns:a16="http://schemas.microsoft.com/office/drawing/2014/main" val="20009"/>
                    </a:ext>
                  </a:extLst>
                </a:gridCol>
                <a:gridCol w="573670">
                  <a:extLst>
                    <a:ext uri="{9D8B030D-6E8A-4147-A177-3AD203B41FA5}">
                      <a16:colId xmlns:a16="http://schemas.microsoft.com/office/drawing/2014/main" val="20010"/>
                    </a:ext>
                  </a:extLst>
                </a:gridCol>
                <a:gridCol w="563007">
                  <a:extLst>
                    <a:ext uri="{9D8B030D-6E8A-4147-A177-3AD203B41FA5}">
                      <a16:colId xmlns:a16="http://schemas.microsoft.com/office/drawing/2014/main" val="20011"/>
                    </a:ext>
                  </a:extLst>
                </a:gridCol>
                <a:gridCol w="505427">
                  <a:extLst>
                    <a:ext uri="{9D8B030D-6E8A-4147-A177-3AD203B41FA5}">
                      <a16:colId xmlns:a16="http://schemas.microsoft.com/office/drawing/2014/main" val="20012"/>
                    </a:ext>
                  </a:extLst>
                </a:gridCol>
                <a:gridCol w="511115">
                  <a:extLst>
                    <a:ext uri="{9D8B030D-6E8A-4147-A177-3AD203B41FA5}">
                      <a16:colId xmlns:a16="http://schemas.microsoft.com/office/drawing/2014/main" val="20013"/>
                    </a:ext>
                  </a:extLst>
                </a:gridCol>
                <a:gridCol w="486234">
                  <a:extLst>
                    <a:ext uri="{9D8B030D-6E8A-4147-A177-3AD203B41FA5}">
                      <a16:colId xmlns:a16="http://schemas.microsoft.com/office/drawing/2014/main" val="20014"/>
                    </a:ext>
                  </a:extLst>
                </a:gridCol>
              </a:tblGrid>
              <a:tr h="3200400">
                <a:tc>
                  <a:txBody>
                    <a:bodyPr/>
                    <a:lstStyle/>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Grade Level</a:t>
                      </a:r>
                      <a:endParaRPr lang="en-US" sz="1200" dirty="0">
                        <a:effectLst/>
                        <a:latin typeface="Calibri"/>
                        <a:ea typeface="Calibri"/>
                        <a:cs typeface="Calibri"/>
                      </a:endParaRPr>
                    </a:p>
                  </a:txBody>
                  <a:tcPr marL="48469" marR="48469" marT="0" marB="0"/>
                </a:tc>
                <a:tc gridSpan="3">
                  <a:txBody>
                    <a:bodyPr/>
                    <a:lstStyle/>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Number of Students wit</a:t>
                      </a:r>
                    </a:p>
                    <a:p>
                      <a:pPr marL="0" marR="0" algn="ctr">
                        <a:lnSpc>
                          <a:spcPct val="115000"/>
                        </a:lnSpc>
                        <a:spcBef>
                          <a:spcPts val="0"/>
                        </a:spcBef>
                        <a:spcAft>
                          <a:spcPts val="1000"/>
                        </a:spcAft>
                      </a:pPr>
                      <a:r>
                        <a:rPr lang="en-US" sz="1200" dirty="0">
                          <a:effectLst/>
                        </a:rPr>
                        <a:t> D or F in ELA by</a:t>
                      </a:r>
                    </a:p>
                    <a:p>
                      <a:pPr marL="0" marR="0" algn="ctr">
                        <a:lnSpc>
                          <a:spcPct val="115000"/>
                        </a:lnSpc>
                        <a:spcBef>
                          <a:spcPts val="0"/>
                        </a:spcBef>
                        <a:spcAft>
                          <a:spcPts val="1000"/>
                        </a:spcAft>
                      </a:pPr>
                      <a:r>
                        <a:rPr lang="en-US" sz="1200" dirty="0">
                          <a:effectLst/>
                        </a:rPr>
                        <a:t>Grading Period</a:t>
                      </a:r>
                    </a:p>
                    <a:p>
                      <a:pPr marL="0" marR="0" algn="ctr">
                        <a:lnSpc>
                          <a:spcPct val="115000"/>
                        </a:lnSpc>
                        <a:spcBef>
                          <a:spcPts val="0"/>
                        </a:spcBef>
                        <a:spcAft>
                          <a:spcPts val="1000"/>
                        </a:spcAft>
                      </a:pPr>
                      <a:r>
                        <a:rPr lang="en-US" sz="1200" dirty="0">
                          <a:effectLst/>
                        </a:rPr>
                        <a:t> </a:t>
                      </a:r>
                      <a:endParaRPr lang="en-US" sz="1200" dirty="0">
                        <a:effectLst/>
                        <a:latin typeface="Calibri"/>
                        <a:ea typeface="Calibri"/>
                        <a:cs typeface="Calibri"/>
                      </a:endParaRPr>
                    </a:p>
                  </a:txBody>
                  <a:tcPr marL="48469" marR="48469" marT="0" marB="0"/>
                </a:tc>
                <a:tc hMerge="1">
                  <a:txBody>
                    <a:bodyPr/>
                    <a:lstStyle/>
                    <a:p>
                      <a:endParaRPr lang="en-US"/>
                    </a:p>
                  </a:txBody>
                  <a:tcPr/>
                </a:tc>
                <a:tc hMerge="1">
                  <a:txBody>
                    <a:bodyPr/>
                    <a:lstStyle/>
                    <a:p>
                      <a:endParaRPr lang="en-US"/>
                    </a:p>
                  </a:txBody>
                  <a:tcPr/>
                </a:tc>
                <a:tc gridSpan="8">
                  <a:txBody>
                    <a:bodyPr/>
                    <a:lstStyle/>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Upper Case Letters:  Report total number of grades entered on each post-unit assessment for the current quarter </a:t>
                      </a:r>
                    </a:p>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Lower Case Letters:  Report  the number of </a:t>
                      </a:r>
                    </a:p>
                    <a:p>
                      <a:pPr marL="0" marR="0" algn="ctr">
                        <a:lnSpc>
                          <a:spcPct val="115000"/>
                        </a:lnSpc>
                        <a:spcBef>
                          <a:spcPts val="0"/>
                        </a:spcBef>
                        <a:spcAft>
                          <a:spcPts val="1000"/>
                        </a:spcAft>
                      </a:pPr>
                      <a:r>
                        <a:rPr lang="en-US" sz="1200" dirty="0">
                          <a:effectLst/>
                        </a:rPr>
                        <a:t>D and F grades on each post-unit assessment</a:t>
                      </a:r>
                    </a:p>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 </a:t>
                      </a:r>
                    </a:p>
                    <a:p>
                      <a:pPr marL="0" marR="0">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 </a:t>
                      </a:r>
                    </a:p>
                    <a:p>
                      <a:pPr marL="0" marR="0">
                        <a:lnSpc>
                          <a:spcPct val="115000"/>
                        </a:lnSpc>
                        <a:spcBef>
                          <a:spcPts val="0"/>
                        </a:spcBef>
                        <a:spcAft>
                          <a:spcPts val="1000"/>
                        </a:spcAft>
                      </a:pPr>
                      <a:r>
                        <a:rPr lang="en-US" sz="1200" dirty="0">
                          <a:effectLst/>
                        </a:rPr>
                        <a:t>   A            </a:t>
                      </a:r>
                      <a:r>
                        <a:rPr lang="en-US" sz="1200" dirty="0" err="1">
                          <a:effectLst/>
                        </a:rPr>
                        <a:t>a</a:t>
                      </a:r>
                      <a:r>
                        <a:rPr lang="en-US" sz="1200" dirty="0">
                          <a:effectLst/>
                        </a:rPr>
                        <a:t>           B          </a:t>
                      </a:r>
                      <a:r>
                        <a:rPr lang="en-US" sz="1200" dirty="0" err="1">
                          <a:effectLst/>
                        </a:rPr>
                        <a:t>b</a:t>
                      </a:r>
                      <a:r>
                        <a:rPr lang="en-US" sz="1200" dirty="0">
                          <a:effectLst/>
                        </a:rPr>
                        <a:t>           C           </a:t>
                      </a:r>
                      <a:r>
                        <a:rPr lang="en-US" sz="1200" dirty="0" err="1">
                          <a:effectLst/>
                        </a:rPr>
                        <a:t>c</a:t>
                      </a:r>
                      <a:r>
                        <a:rPr lang="en-US" sz="1200" dirty="0">
                          <a:effectLst/>
                        </a:rPr>
                        <a:t>             D          </a:t>
                      </a:r>
                      <a:r>
                        <a:rPr lang="en-US" sz="1200" dirty="0" err="1">
                          <a:effectLst/>
                        </a:rPr>
                        <a:t>d</a:t>
                      </a:r>
                      <a:endParaRPr lang="en-US" sz="1200" dirty="0">
                        <a:effectLst/>
                        <a:latin typeface="Calibri"/>
                        <a:ea typeface="Calibri"/>
                        <a:cs typeface="Calibri"/>
                      </a:endParaRPr>
                    </a:p>
                  </a:txBody>
                  <a:tcPr marL="48469" marR="484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Percent of D or F grades on all unit assessments administered each quarter</a:t>
                      </a:r>
                    </a:p>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err="1">
                          <a:effectLst/>
                        </a:rPr>
                        <a:t>a+b+c+d</a:t>
                      </a:r>
                      <a:endParaRPr lang="en-US" sz="1200" dirty="0">
                        <a:effectLst/>
                      </a:endParaRPr>
                    </a:p>
                    <a:p>
                      <a:pPr marL="0" marR="0" algn="ctr">
                        <a:lnSpc>
                          <a:spcPct val="115000"/>
                        </a:lnSpc>
                        <a:spcBef>
                          <a:spcPts val="0"/>
                        </a:spcBef>
                        <a:spcAft>
                          <a:spcPts val="1000"/>
                        </a:spcAft>
                      </a:pPr>
                      <a:r>
                        <a:rPr lang="en-US" sz="1200" dirty="0">
                          <a:effectLst/>
                        </a:rPr>
                        <a:t>A+B+C+D</a:t>
                      </a:r>
                    </a:p>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X 100 </a:t>
                      </a:r>
                      <a:endParaRPr lang="en-US" sz="1200" dirty="0">
                        <a:effectLst/>
                        <a:latin typeface="Calibri"/>
                        <a:ea typeface="Calibri"/>
                        <a:cs typeface="Calibri"/>
                      </a:endParaRPr>
                    </a:p>
                  </a:txBody>
                  <a:tcPr marL="48469" marR="4846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8620">
                <a:tc>
                  <a:txBody>
                    <a:bodyPr/>
                    <a:lstStyle/>
                    <a:p>
                      <a:pPr marL="0" marR="0" algn="ctr">
                        <a:lnSpc>
                          <a:spcPct val="115000"/>
                        </a:lnSpc>
                        <a:spcBef>
                          <a:spcPts val="0"/>
                        </a:spcBef>
                        <a:spcAft>
                          <a:spcPts val="1000"/>
                        </a:spcAft>
                      </a:pPr>
                      <a:r>
                        <a:rPr lang="en-US" sz="1200">
                          <a:effectLst/>
                        </a:rPr>
                        <a:t> </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1Q</a:t>
                      </a:r>
                    </a:p>
                    <a:p>
                      <a:pPr marL="0" marR="0" algn="ctr">
                        <a:lnSpc>
                          <a:spcPct val="115000"/>
                        </a:lnSpc>
                        <a:spcBef>
                          <a:spcPts val="0"/>
                        </a:spcBef>
                        <a:spcAft>
                          <a:spcPts val="1000"/>
                        </a:spcAft>
                      </a:pPr>
                      <a:r>
                        <a:rPr lang="en-US" sz="1200">
                          <a:effectLst/>
                        </a:rPr>
                        <a:t> </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2Q</a:t>
                      </a:r>
                    </a:p>
                    <a:p>
                      <a:pPr marL="0" marR="0" algn="ctr">
                        <a:lnSpc>
                          <a:spcPct val="115000"/>
                        </a:lnSpc>
                        <a:spcBef>
                          <a:spcPts val="0"/>
                        </a:spcBef>
                        <a:spcAft>
                          <a:spcPts val="1000"/>
                        </a:spcAft>
                      </a:pPr>
                      <a:r>
                        <a:rPr lang="en-US" sz="1200">
                          <a:effectLst/>
                        </a:rPr>
                        <a:t> </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3Q</a:t>
                      </a:r>
                    </a:p>
                    <a:p>
                      <a:pPr marL="0" marR="0" algn="ctr">
                        <a:lnSpc>
                          <a:spcPct val="115000"/>
                        </a:lnSpc>
                        <a:spcBef>
                          <a:spcPts val="0"/>
                        </a:spcBef>
                        <a:spcAft>
                          <a:spcPts val="1000"/>
                        </a:spcAft>
                      </a:pPr>
                      <a:r>
                        <a:rPr lang="en-US" sz="1200">
                          <a:effectLst/>
                        </a:rPr>
                        <a:t> </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Unit 1</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Unit 1 D&amp;F</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Unit 2</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Unit 2 D&amp;F</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Unit 3</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Unit 3 D&amp;F</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Unit 4</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Unit 4 D&amp;F</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1Q</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2Q</a:t>
                      </a:r>
                      <a:endParaRPr lang="en-US" sz="1200">
                        <a:effectLst/>
                        <a:latin typeface="Calibri"/>
                        <a:ea typeface="Calibri"/>
                        <a:cs typeface="Calibri"/>
                      </a:endParaRPr>
                    </a:p>
                  </a:txBody>
                  <a:tcPr marL="48469" marR="48469" marT="0" marB="0" anchor="ctr"/>
                </a:tc>
                <a:tc>
                  <a:txBody>
                    <a:bodyPr/>
                    <a:lstStyle/>
                    <a:p>
                      <a:pPr marL="0" marR="0" algn="ctr">
                        <a:lnSpc>
                          <a:spcPct val="115000"/>
                        </a:lnSpc>
                        <a:spcBef>
                          <a:spcPts val="0"/>
                        </a:spcBef>
                        <a:spcAft>
                          <a:spcPts val="1000"/>
                        </a:spcAft>
                      </a:pPr>
                      <a:r>
                        <a:rPr lang="en-US" sz="1200">
                          <a:effectLst/>
                        </a:rPr>
                        <a:t>3Q</a:t>
                      </a:r>
                      <a:endParaRPr lang="en-US" sz="1200">
                        <a:effectLst/>
                        <a:latin typeface="Calibri"/>
                        <a:ea typeface="Calibri"/>
                        <a:cs typeface="Calibri"/>
                      </a:endParaRPr>
                    </a:p>
                  </a:txBody>
                  <a:tcPr marL="48469" marR="48469" marT="0" marB="0" anchor="ctr"/>
                </a:tc>
                <a:extLst>
                  <a:ext uri="{0D108BD9-81ED-4DB2-BD59-A6C34878D82A}">
                    <a16:rowId xmlns:a16="http://schemas.microsoft.com/office/drawing/2014/main" val="10001"/>
                  </a:ext>
                </a:extLst>
              </a:tr>
              <a:tr h="202873">
                <a:tc>
                  <a:txBody>
                    <a:bodyPr/>
                    <a:lstStyle/>
                    <a:p>
                      <a:pPr marL="0" marR="0" algn="ctr">
                        <a:lnSpc>
                          <a:spcPct val="115000"/>
                        </a:lnSpc>
                        <a:spcBef>
                          <a:spcPts val="0"/>
                        </a:spcBef>
                        <a:spcAft>
                          <a:spcPts val="1000"/>
                        </a:spcAft>
                      </a:pPr>
                      <a:r>
                        <a:rPr lang="en-US" sz="1200">
                          <a:effectLst/>
                        </a:rPr>
                        <a:t>6</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77</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dirty="0">
                          <a:effectLst/>
                        </a:rPr>
                        <a:t>46</a:t>
                      </a:r>
                      <a:endParaRPr lang="en-US" sz="1200" dirty="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66</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123</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34</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124</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121</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116</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100</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x</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x</a:t>
                      </a:r>
                      <a:endParaRPr lang="en-US" sz="1200">
                        <a:effectLst/>
                        <a:latin typeface="Calibri"/>
                        <a:ea typeface="Calibri"/>
                        <a:cs typeface="Calibri"/>
                      </a:endParaRPr>
                    </a:p>
                  </a:txBody>
                  <a:tcPr marL="48469" marR="48469" marT="0" marB="0"/>
                </a:tc>
                <a:tc>
                  <a:txBody>
                    <a:bodyPr/>
                    <a:lstStyle/>
                    <a:p>
                      <a:pPr marL="0" marR="0">
                        <a:lnSpc>
                          <a:spcPct val="115000"/>
                        </a:lnSpc>
                        <a:spcBef>
                          <a:spcPts val="0"/>
                        </a:spcBef>
                        <a:spcAft>
                          <a:spcPts val="1000"/>
                        </a:spcAft>
                      </a:pPr>
                      <a:r>
                        <a:rPr lang="en-US" sz="1200">
                          <a:effectLst/>
                        </a:rPr>
                        <a:t>76%</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91%</a:t>
                      </a:r>
                      <a:endParaRPr lang="en-US" sz="1200">
                        <a:effectLst/>
                        <a:latin typeface="Calibri"/>
                        <a:ea typeface="Calibri"/>
                        <a:cs typeface="Calibri"/>
                      </a:endParaRPr>
                    </a:p>
                  </a:txBody>
                  <a:tcPr marL="48469" marR="48469" marT="0" marB="0"/>
                </a:tc>
                <a:tc>
                  <a:txBody>
                    <a:bodyPr/>
                    <a:lstStyle/>
                    <a:p>
                      <a:pPr marL="0" marR="0">
                        <a:lnSpc>
                          <a:spcPct val="115000"/>
                        </a:lnSpc>
                        <a:spcBef>
                          <a:spcPts val="0"/>
                        </a:spcBef>
                        <a:spcAft>
                          <a:spcPts val="1000"/>
                        </a:spcAft>
                      </a:pPr>
                      <a:r>
                        <a:rPr lang="en-US" sz="1200">
                          <a:effectLst/>
                        </a:rPr>
                        <a:t>70%</a:t>
                      </a:r>
                      <a:endParaRPr lang="en-US" sz="1200">
                        <a:effectLst/>
                        <a:latin typeface="Calibri"/>
                        <a:ea typeface="Calibri"/>
                        <a:cs typeface="Calibri"/>
                      </a:endParaRPr>
                    </a:p>
                  </a:txBody>
                  <a:tcPr marL="48469" marR="48469" marT="0" marB="0"/>
                </a:tc>
                <a:extLst>
                  <a:ext uri="{0D108BD9-81ED-4DB2-BD59-A6C34878D82A}">
                    <a16:rowId xmlns:a16="http://schemas.microsoft.com/office/drawing/2014/main" val="10002"/>
                  </a:ext>
                </a:extLst>
              </a:tr>
              <a:tr h="202873">
                <a:tc>
                  <a:txBody>
                    <a:bodyPr/>
                    <a:lstStyle/>
                    <a:p>
                      <a:pPr marL="0" marR="0" algn="ctr">
                        <a:lnSpc>
                          <a:spcPct val="115000"/>
                        </a:lnSpc>
                        <a:spcBef>
                          <a:spcPts val="0"/>
                        </a:spcBef>
                        <a:spcAft>
                          <a:spcPts val="1000"/>
                        </a:spcAft>
                      </a:pPr>
                      <a:r>
                        <a:rPr lang="en-US" sz="1200">
                          <a:effectLst/>
                        </a:rPr>
                        <a:t>7</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43</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dirty="0">
                          <a:effectLst/>
                        </a:rPr>
                        <a:t>57</a:t>
                      </a:r>
                      <a:endParaRPr lang="en-US" sz="1200" dirty="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58</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145</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63</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140</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119</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143</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100</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x</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x</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83%</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75%</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66%</a:t>
                      </a:r>
                      <a:endParaRPr lang="en-US" sz="1200">
                        <a:effectLst/>
                        <a:latin typeface="Calibri"/>
                        <a:ea typeface="Calibri"/>
                        <a:cs typeface="Calibri"/>
                      </a:endParaRPr>
                    </a:p>
                  </a:txBody>
                  <a:tcPr marL="48469" marR="48469" marT="0" marB="0"/>
                </a:tc>
                <a:extLst>
                  <a:ext uri="{0D108BD9-81ED-4DB2-BD59-A6C34878D82A}">
                    <a16:rowId xmlns:a16="http://schemas.microsoft.com/office/drawing/2014/main" val="10003"/>
                  </a:ext>
                </a:extLst>
              </a:tr>
              <a:tr h="202873">
                <a:tc>
                  <a:txBody>
                    <a:bodyPr/>
                    <a:lstStyle/>
                    <a:p>
                      <a:pPr marL="0" marR="0" algn="ctr">
                        <a:lnSpc>
                          <a:spcPct val="115000"/>
                        </a:lnSpc>
                        <a:spcBef>
                          <a:spcPts val="0"/>
                        </a:spcBef>
                        <a:spcAft>
                          <a:spcPts val="1000"/>
                        </a:spcAft>
                      </a:pPr>
                      <a:r>
                        <a:rPr lang="en-US" sz="1200">
                          <a:effectLst/>
                        </a:rPr>
                        <a:t>8</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65</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69</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63</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171</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130</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178</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114</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172</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122</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x</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x</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77%</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a:effectLst/>
                        </a:rPr>
                        <a:t>63%</a:t>
                      </a:r>
                      <a:endParaRPr lang="en-US" sz="1200">
                        <a:effectLst/>
                        <a:latin typeface="Calibri"/>
                        <a:ea typeface="Calibri"/>
                        <a:cs typeface="Calibri"/>
                      </a:endParaRPr>
                    </a:p>
                  </a:txBody>
                  <a:tcPr marL="48469" marR="48469" marT="0" marB="0"/>
                </a:tc>
                <a:tc>
                  <a:txBody>
                    <a:bodyPr/>
                    <a:lstStyle/>
                    <a:p>
                      <a:pPr marL="0" marR="0" algn="ctr">
                        <a:lnSpc>
                          <a:spcPct val="115000"/>
                        </a:lnSpc>
                        <a:spcBef>
                          <a:spcPts val="0"/>
                        </a:spcBef>
                        <a:spcAft>
                          <a:spcPts val="1000"/>
                        </a:spcAft>
                      </a:pPr>
                      <a:r>
                        <a:rPr lang="en-US" sz="1200" dirty="0">
                          <a:effectLst/>
                        </a:rPr>
                        <a:t>70%</a:t>
                      </a:r>
                      <a:endParaRPr lang="en-US" sz="1200" dirty="0">
                        <a:effectLst/>
                        <a:latin typeface="Calibri"/>
                        <a:ea typeface="Calibri"/>
                        <a:cs typeface="Calibri"/>
                      </a:endParaRPr>
                    </a:p>
                  </a:txBody>
                  <a:tcPr marL="48469" marR="48469" marT="0" marB="0"/>
                </a:tc>
                <a:extLst>
                  <a:ext uri="{0D108BD9-81ED-4DB2-BD59-A6C34878D82A}">
                    <a16:rowId xmlns:a16="http://schemas.microsoft.com/office/drawing/2014/main" val="10004"/>
                  </a:ext>
                </a:extLst>
              </a:tr>
            </a:tbl>
          </a:graphicData>
        </a:graphic>
      </p:graphicFrame>
      <p:sp>
        <p:nvSpPr>
          <p:cNvPr id="4" name="Text Placeholder 3"/>
          <p:cNvSpPr>
            <a:spLocks noGrp="1"/>
          </p:cNvSpPr>
          <p:nvPr>
            <p:ph type="body" sz="half" idx="2"/>
          </p:nvPr>
        </p:nvSpPr>
        <p:spPr>
          <a:xfrm>
            <a:off x="762000" y="5791200"/>
            <a:ext cx="7543800" cy="990600"/>
          </a:xfrm>
        </p:spPr>
        <p:txBody>
          <a:bodyPr/>
          <a:lstStyle/>
          <a:p>
            <a:r>
              <a:rPr lang="en-US" u="sng" dirty="0" smtClean="0"/>
              <a:t>BL02 - All teachers employing blended learning methods make sure that technology and data enhance relationships, but do not pretend to substitute for them</a:t>
            </a:r>
          </a:p>
          <a:p>
            <a:r>
              <a:rPr lang="en-US" u="sng" dirty="0" smtClean="0"/>
              <a:t>BL01  - All teachers receive initial and ongoing training and support in effective use of blended learning methods.</a:t>
            </a:r>
            <a:endParaRPr lang="en-US" dirty="0" smtClean="0"/>
          </a:p>
          <a:p>
            <a:endParaRPr lang="en-US" dirty="0"/>
          </a:p>
        </p:txBody>
      </p:sp>
    </p:spTree>
    <p:extLst>
      <p:ext uri="{BB962C8B-B14F-4D97-AF65-F5344CB8AC3E}">
        <p14:creationId xmlns:p14="http://schemas.microsoft.com/office/powerpoint/2010/main" val="3128531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lvl="0"/>
            <a:r>
              <a:rPr lang="en-US" b="1" dirty="0" smtClean="0"/>
              <a:t>19% of incoming 6</a:t>
            </a:r>
            <a:r>
              <a:rPr lang="en-US" b="1" baseline="30000" dirty="0" smtClean="0"/>
              <a:t>th</a:t>
            </a:r>
            <a:r>
              <a:rPr lang="en-US" b="1" dirty="0" smtClean="0"/>
              <a:t> graders tested ready or exceeding in math </a:t>
            </a:r>
          </a:p>
          <a:p>
            <a:pPr marL="0" lvl="0" indent="0">
              <a:buNone/>
            </a:pPr>
            <a:endParaRPr lang="en-US" dirty="0" smtClean="0"/>
          </a:p>
          <a:p>
            <a:pPr lvl="0"/>
            <a:r>
              <a:rPr lang="en-US" b="1" dirty="0" smtClean="0"/>
              <a:t>92% of incoming 6</a:t>
            </a:r>
            <a:r>
              <a:rPr lang="en-US" b="1" baseline="30000" dirty="0" smtClean="0"/>
              <a:t>th</a:t>
            </a:r>
            <a:r>
              <a:rPr lang="en-US" b="1" dirty="0" smtClean="0"/>
              <a:t> graders are reading </a:t>
            </a:r>
            <a:r>
              <a:rPr lang="en-US" b="1" i="1" dirty="0" smtClean="0">
                <a:solidFill>
                  <a:srgbClr val="FF0000"/>
                </a:solidFill>
                <a:effectLst>
                  <a:outerShdw blurRad="38100" dist="38100" dir="2700000" algn="tl">
                    <a:srgbClr val="000000">
                      <a:alpha val="43137"/>
                    </a:srgbClr>
                  </a:outerShdw>
                </a:effectLst>
              </a:rPr>
              <a:t>below</a:t>
            </a:r>
            <a:r>
              <a:rPr lang="en-US" b="1" dirty="0" smtClean="0">
                <a:solidFill>
                  <a:srgbClr val="FF0000"/>
                </a:solidFill>
                <a:effectLst>
                  <a:outerShdw blurRad="38100" dist="38100" dir="2700000" algn="tl">
                    <a:srgbClr val="000000">
                      <a:alpha val="43137"/>
                    </a:srgbClr>
                  </a:outerShdw>
                </a:effectLst>
              </a:rPr>
              <a:t> </a:t>
            </a:r>
            <a:r>
              <a:rPr lang="en-US" b="1" dirty="0" smtClean="0"/>
              <a:t>grade level.</a:t>
            </a:r>
          </a:p>
          <a:p>
            <a:endParaRPr lang="en-US" dirty="0"/>
          </a:p>
        </p:txBody>
      </p:sp>
    </p:spTree>
    <p:extLst>
      <p:ext uri="{BB962C8B-B14F-4D97-AF65-F5344CB8AC3E}">
        <p14:creationId xmlns:p14="http://schemas.microsoft.com/office/powerpoint/2010/main" val="4135349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1</a:t>
            </a:r>
            <a:endParaRPr lang="en-US" dirty="0"/>
          </a:p>
        </p:txBody>
      </p:sp>
      <p:sp>
        <p:nvSpPr>
          <p:cNvPr id="3" name="Content Placeholder 2"/>
          <p:cNvSpPr>
            <a:spLocks noGrp="1"/>
          </p:cNvSpPr>
          <p:nvPr>
            <p:ph idx="1"/>
          </p:nvPr>
        </p:nvSpPr>
        <p:spPr/>
        <p:txBody>
          <a:bodyPr>
            <a:normAutofit fontScale="92500" lnSpcReduction="20000"/>
          </a:bodyPr>
          <a:lstStyle/>
          <a:p>
            <a:r>
              <a:rPr lang="en-US" dirty="0"/>
              <a:t>By May of 2019, HMS students will increase the school’s average Lexile score (reading ability) by 100 points.</a:t>
            </a:r>
            <a:endParaRPr lang="en-US" b="0" dirty="0" smtClean="0">
              <a:effectLst/>
            </a:endParaRPr>
          </a:p>
          <a:p>
            <a:pPr marL="0" indent="0">
              <a:buNone/>
            </a:pPr>
            <a:endParaRPr lang="en-US" dirty="0"/>
          </a:p>
          <a:p>
            <a:r>
              <a:rPr lang="en-US" dirty="0" smtClean="0"/>
              <a:t>Building </a:t>
            </a:r>
            <a:r>
              <a:rPr lang="en-US" dirty="0"/>
              <a:t>reading comprehension will increase student achievement across all content areas (including math). The biggest obstacle holding back our students from success is that many are unable to proficiently comprehend the grade-level texts that are part of their curriculum.</a:t>
            </a:r>
            <a:r>
              <a:rPr lang="en-US" dirty="0" smtClean="0"/>
              <a:t/>
            </a:r>
            <a:br>
              <a:rPr lang="en-US" dirty="0" smtClean="0"/>
            </a:br>
            <a:endParaRPr lang="en-US" b="1" dirty="0"/>
          </a:p>
        </p:txBody>
      </p:sp>
    </p:spTree>
    <p:extLst>
      <p:ext uri="{BB962C8B-B14F-4D97-AF65-F5344CB8AC3E}">
        <p14:creationId xmlns:p14="http://schemas.microsoft.com/office/powerpoint/2010/main" val="2143089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2</a:t>
            </a:r>
            <a:endParaRPr lang="en-US" dirty="0"/>
          </a:p>
        </p:txBody>
      </p:sp>
      <p:sp>
        <p:nvSpPr>
          <p:cNvPr id="3" name="Content Placeholder 2"/>
          <p:cNvSpPr>
            <a:spLocks noGrp="1"/>
          </p:cNvSpPr>
          <p:nvPr>
            <p:ph idx="1"/>
          </p:nvPr>
        </p:nvSpPr>
        <p:spPr/>
        <p:txBody>
          <a:bodyPr/>
          <a:lstStyle/>
          <a:p>
            <a:r>
              <a:rPr lang="en-US" dirty="0"/>
              <a:t>On or before July 1, </a:t>
            </a:r>
            <a:r>
              <a:rPr lang="en-US" dirty="0" smtClean="0"/>
              <a:t>2019, </a:t>
            </a:r>
            <a:r>
              <a:rPr lang="en-US" dirty="0"/>
              <a:t>the cumulative score of the educator climate survey and the student climate survey will increase to 3.0.</a:t>
            </a:r>
          </a:p>
        </p:txBody>
      </p:sp>
    </p:spTree>
    <p:extLst>
      <p:ext uri="{BB962C8B-B14F-4D97-AF65-F5344CB8AC3E}">
        <p14:creationId xmlns:p14="http://schemas.microsoft.com/office/powerpoint/2010/main" val="1496432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 name="Picture 7"/>
          <p:cNvPicPr/>
          <p:nvPr/>
        </p:nvPicPr>
        <p:blipFill rotWithShape="1">
          <a:blip r:embed="rId2"/>
          <a:srcRect l="5954" t="15568" r="73088" b="54603"/>
          <a:stretch/>
        </p:blipFill>
        <p:spPr bwMode="auto">
          <a:xfrm>
            <a:off x="533400" y="1524001"/>
            <a:ext cx="80010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3411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Hall’s Teacher Attendance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4533267"/>
              </p:ext>
            </p:extLst>
          </p:nvPr>
        </p:nvGraphicFramePr>
        <p:xfrm>
          <a:off x="1" y="1690686"/>
          <a:ext cx="9144001" cy="4545014"/>
        </p:xfrm>
        <a:graphic>
          <a:graphicData uri="http://schemas.openxmlformats.org/drawingml/2006/table">
            <a:tbl>
              <a:tblPr firstRow="1" firstCol="1" bandRow="1">
                <a:tableStyleId>{5C22544A-7EE6-4342-B048-85BDC9FD1C3A}</a:tableStyleId>
              </a:tblPr>
              <a:tblGrid>
                <a:gridCol w="694944">
                  <a:extLst>
                    <a:ext uri="{9D8B030D-6E8A-4147-A177-3AD203B41FA5}">
                      <a16:colId xmlns:a16="http://schemas.microsoft.com/office/drawing/2014/main" val="20000"/>
                    </a:ext>
                  </a:extLst>
                </a:gridCol>
                <a:gridCol w="504749">
                  <a:extLst>
                    <a:ext uri="{9D8B030D-6E8A-4147-A177-3AD203B41FA5}">
                      <a16:colId xmlns:a16="http://schemas.microsoft.com/office/drawing/2014/main" val="20001"/>
                    </a:ext>
                  </a:extLst>
                </a:gridCol>
                <a:gridCol w="534010">
                  <a:extLst>
                    <a:ext uri="{9D8B030D-6E8A-4147-A177-3AD203B41FA5}">
                      <a16:colId xmlns:a16="http://schemas.microsoft.com/office/drawing/2014/main" val="20002"/>
                    </a:ext>
                  </a:extLst>
                </a:gridCol>
                <a:gridCol w="596189">
                  <a:extLst>
                    <a:ext uri="{9D8B030D-6E8A-4147-A177-3AD203B41FA5}">
                      <a16:colId xmlns:a16="http://schemas.microsoft.com/office/drawing/2014/main" val="20003"/>
                    </a:ext>
                  </a:extLst>
                </a:gridCol>
                <a:gridCol w="471830">
                  <a:extLst>
                    <a:ext uri="{9D8B030D-6E8A-4147-A177-3AD203B41FA5}">
                      <a16:colId xmlns:a16="http://schemas.microsoft.com/office/drawing/2014/main" val="20004"/>
                    </a:ext>
                  </a:extLst>
                </a:gridCol>
                <a:gridCol w="534010">
                  <a:extLst>
                    <a:ext uri="{9D8B030D-6E8A-4147-A177-3AD203B41FA5}">
                      <a16:colId xmlns:a16="http://schemas.microsoft.com/office/drawing/2014/main" val="20005"/>
                    </a:ext>
                  </a:extLst>
                </a:gridCol>
                <a:gridCol w="656540">
                  <a:extLst>
                    <a:ext uri="{9D8B030D-6E8A-4147-A177-3AD203B41FA5}">
                      <a16:colId xmlns:a16="http://schemas.microsoft.com/office/drawing/2014/main" val="20006"/>
                    </a:ext>
                  </a:extLst>
                </a:gridCol>
                <a:gridCol w="532181">
                  <a:extLst>
                    <a:ext uri="{9D8B030D-6E8A-4147-A177-3AD203B41FA5}">
                      <a16:colId xmlns:a16="http://schemas.microsoft.com/office/drawing/2014/main" val="20007"/>
                    </a:ext>
                  </a:extLst>
                </a:gridCol>
                <a:gridCol w="594359">
                  <a:extLst>
                    <a:ext uri="{9D8B030D-6E8A-4147-A177-3AD203B41FA5}">
                      <a16:colId xmlns:a16="http://schemas.microsoft.com/office/drawing/2014/main" val="20008"/>
                    </a:ext>
                  </a:extLst>
                </a:gridCol>
                <a:gridCol w="596189">
                  <a:extLst>
                    <a:ext uri="{9D8B030D-6E8A-4147-A177-3AD203B41FA5}">
                      <a16:colId xmlns:a16="http://schemas.microsoft.com/office/drawing/2014/main" val="20009"/>
                    </a:ext>
                  </a:extLst>
                </a:gridCol>
                <a:gridCol w="649223">
                  <a:extLst>
                    <a:ext uri="{9D8B030D-6E8A-4147-A177-3AD203B41FA5}">
                      <a16:colId xmlns:a16="http://schemas.microsoft.com/office/drawing/2014/main" val="20010"/>
                    </a:ext>
                  </a:extLst>
                </a:gridCol>
                <a:gridCol w="713232">
                  <a:extLst>
                    <a:ext uri="{9D8B030D-6E8A-4147-A177-3AD203B41FA5}">
                      <a16:colId xmlns:a16="http://schemas.microsoft.com/office/drawing/2014/main" val="20011"/>
                    </a:ext>
                  </a:extLst>
                </a:gridCol>
                <a:gridCol w="949148">
                  <a:extLst>
                    <a:ext uri="{9D8B030D-6E8A-4147-A177-3AD203B41FA5}">
                      <a16:colId xmlns:a16="http://schemas.microsoft.com/office/drawing/2014/main" val="20012"/>
                    </a:ext>
                  </a:extLst>
                </a:gridCol>
                <a:gridCol w="1117397">
                  <a:extLst>
                    <a:ext uri="{9D8B030D-6E8A-4147-A177-3AD203B41FA5}">
                      <a16:colId xmlns:a16="http://schemas.microsoft.com/office/drawing/2014/main" val="20013"/>
                    </a:ext>
                  </a:extLst>
                </a:gridCol>
              </a:tblGrid>
              <a:tr h="2668552">
                <a:tc>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Grade </a:t>
                      </a:r>
                      <a:endParaRPr lang="en-US" sz="1100">
                        <a:effectLst/>
                      </a:endParaRPr>
                    </a:p>
                    <a:p>
                      <a:pPr marL="0" marR="0">
                        <a:lnSpc>
                          <a:spcPct val="115000"/>
                        </a:lnSpc>
                        <a:spcBef>
                          <a:spcPts val="0"/>
                        </a:spcBef>
                        <a:spcAft>
                          <a:spcPts val="0"/>
                        </a:spcAft>
                      </a:pPr>
                      <a:r>
                        <a:rPr lang="en-US" sz="1200">
                          <a:effectLst/>
                        </a:rPr>
                        <a:t>   Span</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3">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Total Teachers</a:t>
                      </a:r>
                      <a:endParaRPr lang="en-US" sz="1100">
                        <a:effectLst/>
                      </a:endParaRPr>
                    </a:p>
                    <a:p>
                      <a:pPr marL="0" marR="0" algn="ctr">
                        <a:lnSpc>
                          <a:spcPct val="115000"/>
                        </a:lnSpc>
                        <a:spcBef>
                          <a:spcPts val="0"/>
                        </a:spcBef>
                        <a:spcAft>
                          <a:spcPts val="0"/>
                        </a:spcAft>
                      </a:pPr>
                      <a:r>
                        <a:rPr lang="en-US" sz="1200">
                          <a:effectLst/>
                        </a:rPr>
                        <a:t>Per Grade Span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Total Teacher Days Absent for</a:t>
                      </a:r>
                      <a:endParaRPr lang="en-US" sz="1100">
                        <a:effectLst/>
                      </a:endParaRPr>
                    </a:p>
                    <a:p>
                      <a:pPr marL="0" marR="0" algn="ctr">
                        <a:lnSpc>
                          <a:spcPct val="115000"/>
                        </a:lnSpc>
                        <a:spcBef>
                          <a:spcPts val="0"/>
                        </a:spcBef>
                        <a:spcAft>
                          <a:spcPts val="0"/>
                        </a:spcAft>
                      </a:pPr>
                      <a:r>
                        <a:rPr lang="en-US" sz="1200">
                          <a:effectLst/>
                        </a:rPr>
                        <a:t> Illness &amp; Personal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Total Teacher Days Absent for School Sponsored Events or Professional Development</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Percent of Core Teachers (Math, Science, Social Studies, ELA, Special Education) absent 5 or more days for any reason</a:t>
                      </a:r>
                      <a:endParaRPr lang="en-US" sz="1100">
                        <a:effectLst/>
                      </a:endParaRPr>
                    </a:p>
                    <a:p>
                      <a:pPr marL="0" marR="0" algn="ctr">
                        <a:lnSpc>
                          <a:spcPct val="115000"/>
                        </a:lnSpc>
                        <a:spcBef>
                          <a:spcPts val="0"/>
                        </a:spcBef>
                        <a:spcAft>
                          <a:spcPts val="0"/>
                        </a:spcAft>
                      </a:pPr>
                      <a:r>
                        <a:rPr lang="en-US" sz="1200">
                          <a:effectLst/>
                        </a:rPr>
                        <a:t> </a:t>
                      </a:r>
                      <a:endParaRPr lang="en-US" sz="1100">
                        <a:effectLst/>
                      </a:endParaRPr>
                    </a:p>
                    <a:p>
                      <a:pPr marL="0" marR="0" algn="ctr">
                        <a:lnSpc>
                          <a:spcPct val="115000"/>
                        </a:lnSpc>
                        <a:spcBef>
                          <a:spcPts val="0"/>
                        </a:spcBef>
                        <a:spcAft>
                          <a:spcPts val="0"/>
                        </a:spcAft>
                      </a:pPr>
                      <a:r>
                        <a:rPr lang="en-US" sz="1200">
                          <a:effectLst/>
                        </a:rPr>
                        <a:t>Enter Percent of Core Teachers who were absent 10 or more days per semester for any reason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6359">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1Q</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2Q</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1Q</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2Q</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Semester</a:t>
                      </a:r>
                      <a:endParaRPr lang="en-US" sz="1100">
                        <a:effectLst/>
                      </a:endParaRPr>
                    </a:p>
                    <a:p>
                      <a:pPr marL="0" marR="0" algn="ctr">
                        <a:lnSpc>
                          <a:spcPct val="115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61921">
                <a:tc>
                  <a:txBody>
                    <a:bodyPr/>
                    <a:lstStyle/>
                    <a:p>
                      <a:pPr marL="0" marR="0" algn="ctr">
                        <a:lnSpc>
                          <a:spcPct val="115000"/>
                        </a:lnSpc>
                        <a:spcBef>
                          <a:spcPts val="0"/>
                        </a:spcBef>
                        <a:spcAft>
                          <a:spcPts val="0"/>
                        </a:spcAft>
                      </a:pPr>
                      <a:r>
                        <a:rPr lang="en-US" sz="1200">
                          <a:effectLst/>
                        </a:rPr>
                        <a:t>9 - 12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367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61921">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highlight>
                            <a:srgbClr val="FFFF00"/>
                          </a:highligh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406261">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200" dirty="0">
                          <a:effectLst/>
                          <a:highlight>
                            <a:srgbClr val="FFFF00"/>
                          </a:highligh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535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Hall’s Math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8105471"/>
              </p:ext>
            </p:extLst>
          </p:nvPr>
        </p:nvGraphicFramePr>
        <p:xfrm>
          <a:off x="0" y="1505541"/>
          <a:ext cx="9144005" cy="7924246"/>
        </p:xfrm>
        <a:graphic>
          <a:graphicData uri="http://schemas.openxmlformats.org/drawingml/2006/table">
            <a:tbl>
              <a:tblPr firstRow="1" firstCol="1" bandRow="1">
                <a:tableStyleId>{5C22544A-7EE6-4342-B048-85BDC9FD1C3A}</a:tableStyleId>
              </a:tblPr>
              <a:tblGrid>
                <a:gridCol w="695171">
                  <a:extLst>
                    <a:ext uri="{9D8B030D-6E8A-4147-A177-3AD203B41FA5}">
                      <a16:colId xmlns:a16="http://schemas.microsoft.com/office/drawing/2014/main" val="20000"/>
                    </a:ext>
                  </a:extLst>
                </a:gridCol>
                <a:gridCol w="850118">
                  <a:extLst>
                    <a:ext uri="{9D8B030D-6E8A-4147-A177-3AD203B41FA5}">
                      <a16:colId xmlns:a16="http://schemas.microsoft.com/office/drawing/2014/main" val="20001"/>
                    </a:ext>
                  </a:extLst>
                </a:gridCol>
                <a:gridCol w="925498">
                  <a:extLst>
                    <a:ext uri="{9D8B030D-6E8A-4147-A177-3AD203B41FA5}">
                      <a16:colId xmlns:a16="http://schemas.microsoft.com/office/drawing/2014/main" val="20002"/>
                    </a:ext>
                  </a:extLst>
                </a:gridCol>
                <a:gridCol w="994596">
                  <a:extLst>
                    <a:ext uri="{9D8B030D-6E8A-4147-A177-3AD203B41FA5}">
                      <a16:colId xmlns:a16="http://schemas.microsoft.com/office/drawing/2014/main" val="20003"/>
                    </a:ext>
                  </a:extLst>
                </a:gridCol>
                <a:gridCol w="667950">
                  <a:extLst>
                    <a:ext uri="{9D8B030D-6E8A-4147-A177-3AD203B41FA5}">
                      <a16:colId xmlns:a16="http://schemas.microsoft.com/office/drawing/2014/main" val="20004"/>
                    </a:ext>
                  </a:extLst>
                </a:gridCol>
                <a:gridCol w="630260">
                  <a:extLst>
                    <a:ext uri="{9D8B030D-6E8A-4147-A177-3AD203B41FA5}">
                      <a16:colId xmlns:a16="http://schemas.microsoft.com/office/drawing/2014/main" val="20005"/>
                    </a:ext>
                  </a:extLst>
                </a:gridCol>
                <a:gridCol w="617696">
                  <a:extLst>
                    <a:ext uri="{9D8B030D-6E8A-4147-A177-3AD203B41FA5}">
                      <a16:colId xmlns:a16="http://schemas.microsoft.com/office/drawing/2014/main" val="20006"/>
                    </a:ext>
                  </a:extLst>
                </a:gridCol>
                <a:gridCol w="617696">
                  <a:extLst>
                    <a:ext uri="{9D8B030D-6E8A-4147-A177-3AD203B41FA5}">
                      <a16:colId xmlns:a16="http://schemas.microsoft.com/office/drawing/2014/main" val="20007"/>
                    </a:ext>
                  </a:extLst>
                </a:gridCol>
                <a:gridCol w="617696">
                  <a:extLst>
                    <a:ext uri="{9D8B030D-6E8A-4147-A177-3AD203B41FA5}">
                      <a16:colId xmlns:a16="http://schemas.microsoft.com/office/drawing/2014/main" val="20008"/>
                    </a:ext>
                  </a:extLst>
                </a:gridCol>
                <a:gridCol w="690983">
                  <a:extLst>
                    <a:ext uri="{9D8B030D-6E8A-4147-A177-3AD203B41FA5}">
                      <a16:colId xmlns:a16="http://schemas.microsoft.com/office/drawing/2014/main" val="20009"/>
                    </a:ext>
                  </a:extLst>
                </a:gridCol>
                <a:gridCol w="573725">
                  <a:extLst>
                    <a:ext uri="{9D8B030D-6E8A-4147-A177-3AD203B41FA5}">
                      <a16:colId xmlns:a16="http://schemas.microsoft.com/office/drawing/2014/main" val="20010"/>
                    </a:ext>
                  </a:extLst>
                </a:gridCol>
                <a:gridCol w="592571">
                  <a:extLst>
                    <a:ext uri="{9D8B030D-6E8A-4147-A177-3AD203B41FA5}">
                      <a16:colId xmlns:a16="http://schemas.microsoft.com/office/drawing/2014/main" val="20011"/>
                    </a:ext>
                  </a:extLst>
                </a:gridCol>
                <a:gridCol w="670045">
                  <a:extLst>
                    <a:ext uri="{9D8B030D-6E8A-4147-A177-3AD203B41FA5}">
                      <a16:colId xmlns:a16="http://schemas.microsoft.com/office/drawing/2014/main" val="20012"/>
                    </a:ext>
                  </a:extLst>
                </a:gridCol>
              </a:tblGrid>
              <a:tr h="2774360">
                <a:tc>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Grade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gridSpan="3">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Number of Students with</a:t>
                      </a:r>
                    </a:p>
                    <a:p>
                      <a:pPr marL="0" marR="0" algn="ctr">
                        <a:lnSpc>
                          <a:spcPct val="115000"/>
                        </a:lnSpc>
                        <a:spcBef>
                          <a:spcPts val="0"/>
                        </a:spcBef>
                        <a:spcAft>
                          <a:spcPts val="0"/>
                        </a:spcAft>
                      </a:pPr>
                      <a:r>
                        <a:rPr lang="en-US" sz="1600" dirty="0">
                          <a:effectLst/>
                        </a:rPr>
                        <a:t> D or F in Math by </a:t>
                      </a:r>
                    </a:p>
                    <a:p>
                      <a:pPr marL="0" marR="0" algn="ctr">
                        <a:lnSpc>
                          <a:spcPct val="115000"/>
                        </a:lnSpc>
                        <a:spcBef>
                          <a:spcPts val="0"/>
                        </a:spcBef>
                        <a:spcAft>
                          <a:spcPts val="0"/>
                        </a:spcAft>
                      </a:pPr>
                      <a:r>
                        <a:rPr lang="en-US" sz="1600" dirty="0">
                          <a:effectLst/>
                        </a:rPr>
                        <a:t>Grading Period</a:t>
                      </a:r>
                    </a:p>
                    <a:p>
                      <a:pPr marL="0" marR="0" algn="ctr">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Upper Case Letters:  Report total number of grades entered on each post-unit assessment for the current quarter </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Lower Case  Letters:  Report  the number of </a:t>
                      </a:r>
                    </a:p>
                    <a:p>
                      <a:pPr marL="0" marR="0" algn="ctr">
                        <a:lnSpc>
                          <a:spcPct val="115000"/>
                        </a:lnSpc>
                        <a:spcBef>
                          <a:spcPts val="0"/>
                        </a:spcBef>
                        <a:spcAft>
                          <a:spcPts val="0"/>
                        </a:spcAft>
                      </a:pPr>
                      <a:r>
                        <a:rPr lang="en-US" sz="1600" dirty="0">
                          <a:effectLst/>
                        </a:rPr>
                        <a:t>D and F grades on each post-unit assessment</a:t>
                      </a:r>
                    </a:p>
                    <a:p>
                      <a:pPr marL="0" marR="0" algn="ctr">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   A            </a:t>
                      </a:r>
                      <a:r>
                        <a:rPr lang="en-US" sz="1600" dirty="0" err="1">
                          <a:effectLst/>
                        </a:rPr>
                        <a:t>a</a:t>
                      </a:r>
                      <a:r>
                        <a:rPr lang="en-US" sz="1600" dirty="0">
                          <a:effectLst/>
                        </a:rPr>
                        <a:t>           B           </a:t>
                      </a:r>
                      <a:r>
                        <a:rPr lang="en-US" sz="1600" dirty="0" err="1">
                          <a:effectLst/>
                        </a:rPr>
                        <a:t>b</a:t>
                      </a:r>
                      <a:r>
                        <a:rPr lang="en-US" sz="1600" dirty="0">
                          <a:effectLst/>
                        </a:rPr>
                        <a:t>           C          </a:t>
                      </a:r>
                      <a:r>
                        <a:rPr lang="en-US" sz="1600" dirty="0" err="1">
                          <a:effectLst/>
                        </a:rPr>
                        <a:t>c</a:t>
                      </a:r>
                      <a:r>
                        <a:rPr lang="en-US" sz="1600" dirty="0">
                          <a:effectLst/>
                        </a:rPr>
                        <a:t>            D           </a:t>
                      </a:r>
                      <a:r>
                        <a:rPr lang="en-US" sz="1600" dirty="0" err="1">
                          <a:effectLst/>
                        </a:rPr>
                        <a:t>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Percent of D or F grades on all unit assessments administered each quarter</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err="1">
                          <a:effectLst/>
                        </a:rPr>
                        <a:t>a+b+c+d</a:t>
                      </a:r>
                      <a:endParaRPr lang="en-US" sz="1600" dirty="0">
                        <a:effectLst/>
                      </a:endParaRPr>
                    </a:p>
                    <a:p>
                      <a:pPr marL="0" marR="0" algn="ctr">
                        <a:lnSpc>
                          <a:spcPct val="115000"/>
                        </a:lnSpc>
                        <a:spcBef>
                          <a:spcPts val="0"/>
                        </a:spcBef>
                        <a:spcAft>
                          <a:spcPts val="0"/>
                        </a:spcAft>
                      </a:pPr>
                      <a:r>
                        <a:rPr lang="en-US" sz="1600" dirty="0">
                          <a:effectLst/>
                        </a:rPr>
                        <a:t>A+B+C+D</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X 100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8274">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1Q</a:t>
                      </a:r>
                    </a:p>
                    <a:p>
                      <a:pPr marL="0" marR="0">
                        <a:lnSpc>
                          <a:spcPct val="115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2Q</a:t>
                      </a:r>
                    </a:p>
                    <a:p>
                      <a:pPr marL="0" marR="0">
                        <a:lnSpc>
                          <a:spcPct val="115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3Q</a:t>
                      </a:r>
                    </a:p>
                    <a:p>
                      <a:pPr marL="0" marR="0" algn="ctr">
                        <a:lnSpc>
                          <a:spcPct val="115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Unit 1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Unit 1 D&amp;F</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Unit 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Unit 2 D&amp;F</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Unit 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Unit 3 D&amp;F</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1Q</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2Q</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b="1" dirty="0">
                          <a:effectLst/>
                        </a:rPr>
                        <a:t>3Q</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1"/>
                  </a:ext>
                </a:extLst>
              </a:tr>
              <a:tr h="454600">
                <a:tc>
                  <a:txBody>
                    <a:bodyPr/>
                    <a:lstStyle/>
                    <a:p>
                      <a:pPr marL="0" marR="0" algn="ctr">
                        <a:lnSpc>
                          <a:spcPct val="115000"/>
                        </a:lnSpc>
                        <a:spcBef>
                          <a:spcPts val="0"/>
                        </a:spcBef>
                        <a:spcAft>
                          <a:spcPts val="0"/>
                        </a:spcAft>
                      </a:pPr>
                      <a:r>
                        <a:rPr lang="en-US" sz="1200" b="1" dirty="0" err="1">
                          <a:effectLst/>
                        </a:rPr>
                        <a:t>Alg</a:t>
                      </a:r>
                      <a:r>
                        <a:rPr lang="en-US" sz="1200" b="1" dirty="0">
                          <a:effectLst/>
                        </a:rPr>
                        <a:t> 1 </a:t>
                      </a:r>
                    </a:p>
                    <a:p>
                      <a:pPr marL="0" marR="0" algn="ctr">
                        <a:lnSpc>
                          <a:spcPct val="115000"/>
                        </a:lnSpc>
                        <a:spcBef>
                          <a:spcPts val="0"/>
                        </a:spcBef>
                        <a:spcAft>
                          <a:spcPts val="0"/>
                        </a:spcAft>
                      </a:pPr>
                      <a:r>
                        <a:rPr lang="en-US" sz="1200" b="1" dirty="0">
                          <a:effectLst/>
                        </a:rPr>
                        <a:t>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131</a:t>
                      </a:r>
                    </a:p>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163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149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2"/>
                  </a:ext>
                </a:extLst>
              </a:tr>
              <a:tr h="221311">
                <a:tc>
                  <a:txBody>
                    <a:bodyPr/>
                    <a:lstStyle/>
                    <a:p>
                      <a:pPr marL="0" marR="0" algn="ctr">
                        <a:lnSpc>
                          <a:spcPct val="115000"/>
                        </a:lnSpc>
                        <a:spcBef>
                          <a:spcPts val="0"/>
                        </a:spcBef>
                        <a:spcAft>
                          <a:spcPts val="0"/>
                        </a:spcAft>
                      </a:pPr>
                      <a:r>
                        <a:rPr lang="en-US" sz="1200" b="1" dirty="0" err="1">
                          <a:effectLst/>
                        </a:rPr>
                        <a:t>Alg</a:t>
                      </a:r>
                      <a:r>
                        <a:rPr lang="en-US" sz="1200" b="1" dirty="0">
                          <a:effectLst/>
                        </a:rPr>
                        <a:t> 1 10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3"/>
                  </a:ext>
                </a:extLst>
              </a:tr>
              <a:tr h="352183">
                <a:tc>
                  <a:txBody>
                    <a:bodyPr/>
                    <a:lstStyle/>
                    <a:p>
                      <a:pPr marL="0" marR="0" algn="ctr">
                        <a:lnSpc>
                          <a:spcPct val="115000"/>
                        </a:lnSpc>
                        <a:spcBef>
                          <a:spcPts val="0"/>
                        </a:spcBef>
                        <a:spcAft>
                          <a:spcPts val="0"/>
                        </a:spcAft>
                      </a:pPr>
                      <a:r>
                        <a:rPr lang="en-US" sz="1200" b="1" dirty="0">
                          <a:effectLst/>
                        </a:rPr>
                        <a:t>Alg. 1 9-10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273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170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nSpc>
                          <a:spcPct val="115000"/>
                        </a:lnSpc>
                        <a:spcBef>
                          <a:spcPts val="0"/>
                        </a:spcBef>
                        <a:spcAft>
                          <a:spcPts val="0"/>
                        </a:spcAft>
                      </a:pPr>
                      <a:r>
                        <a:rPr lang="en-US" sz="1400">
                          <a:effectLst/>
                        </a:rPr>
                        <a:t>55.3%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4"/>
                  </a:ext>
                </a:extLst>
              </a:tr>
              <a:tr h="221311">
                <a:tc>
                  <a:txBody>
                    <a:bodyPr/>
                    <a:lstStyle/>
                    <a:p>
                      <a:pPr marL="0" marR="0" algn="ctr">
                        <a:lnSpc>
                          <a:spcPct val="115000"/>
                        </a:lnSpc>
                        <a:spcBef>
                          <a:spcPts val="0"/>
                        </a:spcBef>
                        <a:spcAft>
                          <a:spcPts val="0"/>
                        </a:spcAft>
                      </a:pPr>
                      <a:r>
                        <a:rPr lang="en-US" sz="1200" b="1" dirty="0">
                          <a:effectLst/>
                        </a:rPr>
                        <a:t>Geo 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5"/>
                  </a:ext>
                </a:extLst>
              </a:tr>
              <a:tr h="221311">
                <a:tc>
                  <a:txBody>
                    <a:bodyPr/>
                    <a:lstStyle/>
                    <a:p>
                      <a:pPr marL="0" marR="0" algn="ctr">
                        <a:lnSpc>
                          <a:spcPct val="115000"/>
                        </a:lnSpc>
                        <a:spcBef>
                          <a:spcPts val="0"/>
                        </a:spcBef>
                        <a:spcAft>
                          <a:spcPts val="0"/>
                        </a:spcAft>
                      </a:pPr>
                      <a:r>
                        <a:rPr lang="en-US" sz="1200" b="1" dirty="0">
                          <a:effectLst/>
                        </a:rPr>
                        <a:t>Geo 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6"/>
                  </a:ext>
                </a:extLst>
              </a:tr>
              <a:tr h="352183">
                <a:tc>
                  <a:txBody>
                    <a:bodyPr/>
                    <a:lstStyle/>
                    <a:p>
                      <a:pPr marL="0" marR="0" algn="ctr">
                        <a:lnSpc>
                          <a:spcPct val="115000"/>
                        </a:lnSpc>
                        <a:spcBef>
                          <a:spcPts val="0"/>
                        </a:spcBef>
                        <a:spcAft>
                          <a:spcPts val="0"/>
                        </a:spcAft>
                      </a:pPr>
                      <a:r>
                        <a:rPr lang="en-US" sz="1200" b="1" dirty="0">
                          <a:effectLst/>
                        </a:rPr>
                        <a:t>Geo </a:t>
                      </a:r>
                    </a:p>
                    <a:p>
                      <a:pPr marL="0" marR="0" algn="ctr">
                        <a:lnSpc>
                          <a:spcPct val="115000"/>
                        </a:lnSpc>
                        <a:spcBef>
                          <a:spcPts val="0"/>
                        </a:spcBef>
                        <a:spcAft>
                          <a:spcPts val="0"/>
                        </a:spcAft>
                      </a:pPr>
                      <a:r>
                        <a:rPr lang="en-US" sz="1200" b="1" dirty="0">
                          <a:effectLst/>
                        </a:rPr>
                        <a:t>9-10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171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182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201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122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68.7%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7"/>
                  </a:ext>
                </a:extLst>
              </a:tr>
              <a:tr h="454600">
                <a:tc>
                  <a:txBody>
                    <a:bodyPr/>
                    <a:lstStyle/>
                    <a:p>
                      <a:pPr marL="0" marR="0" algn="ctr">
                        <a:lnSpc>
                          <a:spcPct val="115000"/>
                        </a:lnSpc>
                        <a:spcBef>
                          <a:spcPts val="0"/>
                        </a:spcBef>
                        <a:spcAft>
                          <a:spcPts val="0"/>
                        </a:spcAft>
                      </a:pPr>
                      <a:r>
                        <a:rPr lang="en-US" sz="1200" b="1" dirty="0" err="1">
                          <a:effectLst/>
                        </a:rPr>
                        <a:t>Alg</a:t>
                      </a:r>
                      <a:r>
                        <a:rPr lang="en-US" sz="1200" b="1" dirty="0">
                          <a:effectLst/>
                        </a:rPr>
                        <a:t> 2</a:t>
                      </a:r>
                    </a:p>
                    <a:p>
                      <a:pPr marL="0" marR="0" algn="ctr">
                        <a:lnSpc>
                          <a:spcPct val="115000"/>
                        </a:lnSpc>
                        <a:spcBef>
                          <a:spcPts val="0"/>
                        </a:spcBef>
                        <a:spcAft>
                          <a:spcPts val="0"/>
                        </a:spcAft>
                      </a:pPr>
                      <a:r>
                        <a:rPr lang="en-US" sz="1200" b="1" dirty="0">
                          <a:effectLst/>
                        </a:rPr>
                        <a:t>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1</a:t>
                      </a:r>
                    </a:p>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8"/>
                  </a:ext>
                </a:extLst>
              </a:tr>
              <a:tr h="259815">
                <a:tc>
                  <a:txBody>
                    <a:bodyPr/>
                    <a:lstStyle/>
                    <a:p>
                      <a:pPr marL="0" marR="0" algn="ctr">
                        <a:lnSpc>
                          <a:spcPct val="115000"/>
                        </a:lnSpc>
                        <a:spcBef>
                          <a:spcPts val="0"/>
                        </a:spcBef>
                        <a:spcAft>
                          <a:spcPts val="0"/>
                        </a:spcAft>
                      </a:pPr>
                      <a:r>
                        <a:rPr lang="en-US" sz="1200" b="1" dirty="0" err="1">
                          <a:effectLst/>
                        </a:rPr>
                        <a:t>Alg</a:t>
                      </a:r>
                      <a:r>
                        <a:rPr lang="en-US" sz="1200" b="1" dirty="0">
                          <a:effectLst/>
                        </a:rPr>
                        <a:t> 2</a:t>
                      </a:r>
                    </a:p>
                    <a:p>
                      <a:pPr marL="0" marR="0" algn="ctr">
                        <a:lnSpc>
                          <a:spcPct val="115000"/>
                        </a:lnSpc>
                        <a:spcBef>
                          <a:spcPts val="0"/>
                        </a:spcBef>
                        <a:spcAft>
                          <a:spcPts val="0"/>
                        </a:spcAft>
                      </a:pPr>
                      <a:r>
                        <a:rPr lang="en-US" sz="1200" b="1" dirty="0">
                          <a:effectLst/>
                        </a:rPr>
                        <a:t>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09"/>
                  </a:ext>
                </a:extLst>
              </a:tr>
              <a:tr h="454600">
                <a:tc>
                  <a:txBody>
                    <a:bodyPr/>
                    <a:lstStyle/>
                    <a:p>
                      <a:pPr marL="0" marR="0" algn="ctr">
                        <a:lnSpc>
                          <a:spcPct val="115000"/>
                        </a:lnSpc>
                        <a:spcBef>
                          <a:spcPts val="0"/>
                        </a:spcBef>
                        <a:spcAft>
                          <a:spcPts val="0"/>
                        </a:spcAft>
                      </a:pPr>
                      <a:r>
                        <a:rPr lang="en-US" sz="1200" b="1" dirty="0" err="1">
                          <a:effectLst/>
                        </a:rPr>
                        <a:t>Alg</a:t>
                      </a:r>
                      <a:r>
                        <a:rPr lang="en-US" sz="1200" b="1" dirty="0">
                          <a:effectLst/>
                        </a:rPr>
                        <a:t> 2</a:t>
                      </a:r>
                    </a:p>
                    <a:p>
                      <a:pPr marL="0" marR="0" algn="ctr">
                        <a:lnSpc>
                          <a:spcPct val="115000"/>
                        </a:lnSpc>
                        <a:spcBef>
                          <a:spcPts val="0"/>
                        </a:spcBef>
                        <a:spcAft>
                          <a:spcPts val="0"/>
                        </a:spcAft>
                      </a:pPr>
                      <a:r>
                        <a:rPr lang="en-US" sz="1200" b="1" dirty="0">
                          <a:effectLst/>
                        </a:rPr>
                        <a:t>9-10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33</a:t>
                      </a:r>
                    </a:p>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138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165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a:effectLst/>
                        </a:rPr>
                        <a:t>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tc>
                  <a:txBody>
                    <a:bodyPr/>
                    <a:lstStyle/>
                    <a:p>
                      <a:pPr marL="0" marR="0" algn="ctr">
                        <a:lnSpc>
                          <a:spcPct val="115000"/>
                        </a:lnSpc>
                        <a:spcBef>
                          <a:spcPts val="0"/>
                        </a:spcBef>
                        <a:spcAft>
                          <a:spcPts val="0"/>
                        </a:spcAft>
                      </a:pPr>
                      <a:r>
                        <a:rPr lang="en-US" sz="1400" dirty="0">
                          <a:effectLst/>
                        </a:rPr>
                        <a:t>78%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949" marR="46949"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0637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Hall’s English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068445"/>
              </p:ext>
            </p:extLst>
          </p:nvPr>
        </p:nvGraphicFramePr>
        <p:xfrm>
          <a:off x="2" y="1449610"/>
          <a:ext cx="9144001" cy="5796944"/>
        </p:xfrm>
        <a:graphic>
          <a:graphicData uri="http://schemas.openxmlformats.org/drawingml/2006/table">
            <a:tbl>
              <a:tblPr firstRow="1" firstCol="1" bandRow="1">
                <a:tableStyleId>{5C22544A-7EE6-4342-B048-85BDC9FD1C3A}</a:tableStyleId>
              </a:tblPr>
              <a:tblGrid>
                <a:gridCol w="696425">
                  <a:extLst>
                    <a:ext uri="{9D8B030D-6E8A-4147-A177-3AD203B41FA5}">
                      <a16:colId xmlns:a16="http://schemas.microsoft.com/office/drawing/2014/main" val="20000"/>
                    </a:ext>
                  </a:extLst>
                </a:gridCol>
                <a:gridCol w="789002">
                  <a:extLst>
                    <a:ext uri="{9D8B030D-6E8A-4147-A177-3AD203B41FA5}">
                      <a16:colId xmlns:a16="http://schemas.microsoft.com/office/drawing/2014/main" val="20001"/>
                    </a:ext>
                  </a:extLst>
                </a:gridCol>
                <a:gridCol w="927866">
                  <a:extLst>
                    <a:ext uri="{9D8B030D-6E8A-4147-A177-3AD203B41FA5}">
                      <a16:colId xmlns:a16="http://schemas.microsoft.com/office/drawing/2014/main" val="20002"/>
                    </a:ext>
                  </a:extLst>
                </a:gridCol>
                <a:gridCol w="1052002">
                  <a:extLst>
                    <a:ext uri="{9D8B030D-6E8A-4147-A177-3AD203B41FA5}">
                      <a16:colId xmlns:a16="http://schemas.microsoft.com/office/drawing/2014/main" val="20003"/>
                    </a:ext>
                  </a:extLst>
                </a:gridCol>
                <a:gridCol w="671177">
                  <a:extLst>
                    <a:ext uri="{9D8B030D-6E8A-4147-A177-3AD203B41FA5}">
                      <a16:colId xmlns:a16="http://schemas.microsoft.com/office/drawing/2014/main" val="20004"/>
                    </a:ext>
                  </a:extLst>
                </a:gridCol>
                <a:gridCol w="633304">
                  <a:extLst>
                    <a:ext uri="{9D8B030D-6E8A-4147-A177-3AD203B41FA5}">
                      <a16:colId xmlns:a16="http://schemas.microsoft.com/office/drawing/2014/main" val="20005"/>
                    </a:ext>
                  </a:extLst>
                </a:gridCol>
                <a:gridCol w="620681">
                  <a:extLst>
                    <a:ext uri="{9D8B030D-6E8A-4147-A177-3AD203B41FA5}">
                      <a16:colId xmlns:a16="http://schemas.microsoft.com/office/drawing/2014/main" val="20006"/>
                    </a:ext>
                  </a:extLst>
                </a:gridCol>
                <a:gridCol w="620681">
                  <a:extLst>
                    <a:ext uri="{9D8B030D-6E8A-4147-A177-3AD203B41FA5}">
                      <a16:colId xmlns:a16="http://schemas.microsoft.com/office/drawing/2014/main" val="20007"/>
                    </a:ext>
                  </a:extLst>
                </a:gridCol>
                <a:gridCol w="620681">
                  <a:extLst>
                    <a:ext uri="{9D8B030D-6E8A-4147-A177-3AD203B41FA5}">
                      <a16:colId xmlns:a16="http://schemas.microsoft.com/office/drawing/2014/main" val="20008"/>
                    </a:ext>
                  </a:extLst>
                </a:gridCol>
                <a:gridCol w="694321">
                  <a:extLst>
                    <a:ext uri="{9D8B030D-6E8A-4147-A177-3AD203B41FA5}">
                      <a16:colId xmlns:a16="http://schemas.microsoft.com/office/drawing/2014/main" val="20009"/>
                    </a:ext>
                  </a:extLst>
                </a:gridCol>
                <a:gridCol w="612266">
                  <a:extLst>
                    <a:ext uri="{9D8B030D-6E8A-4147-A177-3AD203B41FA5}">
                      <a16:colId xmlns:a16="http://schemas.microsoft.com/office/drawing/2014/main" val="20010"/>
                    </a:ext>
                  </a:extLst>
                </a:gridCol>
                <a:gridCol w="618578">
                  <a:extLst>
                    <a:ext uri="{9D8B030D-6E8A-4147-A177-3AD203B41FA5}">
                      <a16:colId xmlns:a16="http://schemas.microsoft.com/office/drawing/2014/main" val="20011"/>
                    </a:ext>
                  </a:extLst>
                </a:gridCol>
                <a:gridCol w="587017">
                  <a:extLst>
                    <a:ext uri="{9D8B030D-6E8A-4147-A177-3AD203B41FA5}">
                      <a16:colId xmlns:a16="http://schemas.microsoft.com/office/drawing/2014/main" val="20012"/>
                    </a:ext>
                  </a:extLst>
                </a:gridCol>
              </a:tblGrid>
              <a:tr h="3817687">
                <a:tc>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Grade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3">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Number of Students with</a:t>
                      </a:r>
                    </a:p>
                    <a:p>
                      <a:pPr marL="0" marR="0" algn="ctr">
                        <a:lnSpc>
                          <a:spcPct val="115000"/>
                        </a:lnSpc>
                        <a:spcBef>
                          <a:spcPts val="0"/>
                        </a:spcBef>
                        <a:spcAft>
                          <a:spcPts val="0"/>
                        </a:spcAft>
                      </a:pPr>
                      <a:r>
                        <a:rPr lang="en-US" sz="1600" dirty="0">
                          <a:effectLst/>
                        </a:rPr>
                        <a:t> D or F in ELA by</a:t>
                      </a:r>
                    </a:p>
                    <a:p>
                      <a:pPr marL="0" marR="0" algn="ctr">
                        <a:lnSpc>
                          <a:spcPct val="115000"/>
                        </a:lnSpc>
                        <a:spcBef>
                          <a:spcPts val="0"/>
                        </a:spcBef>
                        <a:spcAft>
                          <a:spcPts val="0"/>
                        </a:spcAft>
                      </a:pPr>
                      <a:r>
                        <a:rPr lang="en-US" sz="1600" dirty="0">
                          <a:effectLst/>
                        </a:rPr>
                        <a:t>Grading Period</a:t>
                      </a:r>
                    </a:p>
                    <a:p>
                      <a:pPr marL="0" marR="0" algn="ctr">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Upper Case Letters:  Report total number of grades entered on each post-unit assessment for the current quarter </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Lower Case Letters:  Report  the number of </a:t>
                      </a:r>
                    </a:p>
                    <a:p>
                      <a:pPr marL="0" marR="0" algn="ctr">
                        <a:lnSpc>
                          <a:spcPct val="115000"/>
                        </a:lnSpc>
                        <a:spcBef>
                          <a:spcPts val="0"/>
                        </a:spcBef>
                        <a:spcAft>
                          <a:spcPts val="0"/>
                        </a:spcAft>
                      </a:pPr>
                      <a:r>
                        <a:rPr lang="en-US" sz="1600" dirty="0">
                          <a:effectLst/>
                        </a:rPr>
                        <a:t>D and F grades on each post-unit assessment</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   A            </a:t>
                      </a:r>
                      <a:r>
                        <a:rPr lang="en-US" sz="1600" dirty="0" err="1">
                          <a:effectLst/>
                        </a:rPr>
                        <a:t>a</a:t>
                      </a:r>
                      <a:r>
                        <a:rPr lang="en-US" sz="1600" dirty="0">
                          <a:effectLst/>
                        </a:rPr>
                        <a:t>           B          </a:t>
                      </a:r>
                      <a:r>
                        <a:rPr lang="en-US" sz="1600" dirty="0" err="1">
                          <a:effectLst/>
                        </a:rPr>
                        <a:t>b</a:t>
                      </a:r>
                      <a:r>
                        <a:rPr lang="en-US" sz="1600" dirty="0">
                          <a:effectLst/>
                        </a:rPr>
                        <a:t>           C           </a:t>
                      </a:r>
                      <a:r>
                        <a:rPr lang="en-US" sz="1600" dirty="0" err="1">
                          <a:effectLst/>
                        </a:rPr>
                        <a:t>c</a:t>
                      </a:r>
                      <a:r>
                        <a:rPr lang="en-US" sz="1600" dirty="0">
                          <a:effectLst/>
                        </a:rPr>
                        <a:t>             D          </a:t>
                      </a:r>
                      <a:r>
                        <a:rPr lang="en-US" sz="1600" dirty="0" err="1">
                          <a:effectLst/>
                        </a:rPr>
                        <a:t>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Percent of D or F grades on all unit assessments administered each quarter</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err="1">
                          <a:effectLst/>
                        </a:rPr>
                        <a:t>a+b+c+d</a:t>
                      </a:r>
                      <a:endParaRPr lang="en-US" sz="1600" dirty="0">
                        <a:effectLst/>
                      </a:endParaRPr>
                    </a:p>
                    <a:p>
                      <a:pPr marL="0" marR="0" algn="ctr">
                        <a:lnSpc>
                          <a:spcPct val="115000"/>
                        </a:lnSpc>
                        <a:spcBef>
                          <a:spcPts val="0"/>
                        </a:spcBef>
                        <a:spcAft>
                          <a:spcPts val="0"/>
                        </a:spcAft>
                      </a:pPr>
                      <a:r>
                        <a:rPr lang="en-US" sz="1600" dirty="0">
                          <a:effectLst/>
                        </a:rPr>
                        <a:t>A+B+C+D</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X 100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6281">
                <a:tc>
                  <a:txBody>
                    <a:bodyPr/>
                    <a:lstStyle/>
                    <a:p>
                      <a:pPr marL="0" marR="0" algn="ctr">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b="1" dirty="0">
                          <a:effectLst/>
                        </a:rPr>
                        <a:t>1Q</a:t>
                      </a:r>
                    </a:p>
                    <a:p>
                      <a:pPr marL="0" marR="0" algn="ctr">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2Q</a:t>
                      </a:r>
                    </a:p>
                    <a:p>
                      <a:pPr marL="0" marR="0" algn="ctr">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3Q</a:t>
                      </a:r>
                    </a:p>
                    <a:p>
                      <a:pPr marL="0" marR="0" algn="ctr">
                        <a:lnSpc>
                          <a:spcPct val="115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Unit 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Unit 1 D&amp;F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Unit 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Unit 2 D&amp;F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Unit 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Unit 3 D&amp;F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1Q</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2Q</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600" b="1" dirty="0">
                          <a:effectLst/>
                        </a:rPr>
                        <a:t>3Q</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318141">
                <a:tc>
                  <a:txBody>
                    <a:bodyPr/>
                    <a:lstStyle/>
                    <a:p>
                      <a:pPr marL="0" marR="0" algn="ctr">
                        <a:lnSpc>
                          <a:spcPct val="115000"/>
                        </a:lnSpc>
                        <a:spcBef>
                          <a:spcPts val="0"/>
                        </a:spcBef>
                        <a:spcAft>
                          <a:spcPts val="0"/>
                        </a:spcAft>
                      </a:pPr>
                      <a:r>
                        <a:rPr lang="en-US" sz="1600" dirty="0">
                          <a:effectLst/>
                        </a:rPr>
                        <a:t>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106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18141">
                <a:tc>
                  <a:txBody>
                    <a:bodyPr/>
                    <a:lstStyle/>
                    <a:p>
                      <a:pPr marL="0" marR="0" algn="ctr">
                        <a:lnSpc>
                          <a:spcPct val="115000"/>
                        </a:lnSpc>
                        <a:spcBef>
                          <a:spcPts val="0"/>
                        </a:spcBef>
                        <a:spcAft>
                          <a:spcPts val="0"/>
                        </a:spcAft>
                      </a:pPr>
                      <a:r>
                        <a:rPr lang="en-US" sz="16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18141">
                <a:tc>
                  <a:txBody>
                    <a:bodyPr/>
                    <a:lstStyle/>
                    <a:p>
                      <a:pPr marL="0" marR="0" algn="ctr">
                        <a:lnSpc>
                          <a:spcPct val="115000"/>
                        </a:lnSpc>
                        <a:spcBef>
                          <a:spcPts val="0"/>
                        </a:spcBef>
                        <a:spcAft>
                          <a:spcPts val="0"/>
                        </a:spcAft>
                      </a:pPr>
                      <a:r>
                        <a:rPr lang="en-US" sz="1600" dirty="0">
                          <a:effectLst/>
                        </a:rPr>
                        <a:t>9-10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600" dirty="0">
                          <a:effectLst/>
                        </a:rPr>
                        <a:t>362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161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442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155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441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166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600" dirty="0">
                          <a:effectLst/>
                        </a:rPr>
                        <a:t>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821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Hall’s Challenges</a:t>
            </a:r>
            <a:endParaRPr lang="en-US" dirty="0"/>
          </a:p>
        </p:txBody>
      </p:sp>
      <p:sp>
        <p:nvSpPr>
          <p:cNvPr id="3" name="Content Placeholder 2"/>
          <p:cNvSpPr>
            <a:spLocks noGrp="1"/>
          </p:cNvSpPr>
          <p:nvPr>
            <p:ph idx="1"/>
          </p:nvPr>
        </p:nvSpPr>
        <p:spPr/>
        <p:txBody>
          <a:bodyPr/>
          <a:lstStyle/>
          <a:p>
            <a:r>
              <a:rPr lang="en-US" dirty="0" smtClean="0"/>
              <a:t>Core instruction in math and literacy</a:t>
            </a:r>
          </a:p>
          <a:p>
            <a:r>
              <a:rPr lang="en-US" dirty="0" smtClean="0"/>
              <a:t>Lack of rigorous and engaging instruction schoolwide</a:t>
            </a:r>
          </a:p>
          <a:p>
            <a:r>
              <a:rPr lang="en-US" dirty="0" smtClean="0"/>
              <a:t>Chronic absenteeism for students and teachers</a:t>
            </a:r>
          </a:p>
          <a:p>
            <a:r>
              <a:rPr lang="en-US" dirty="0" smtClean="0"/>
              <a:t>Graduation rate</a:t>
            </a:r>
          </a:p>
          <a:p>
            <a:endParaRPr lang="en-US" dirty="0"/>
          </a:p>
        </p:txBody>
      </p:sp>
    </p:spTree>
    <p:extLst>
      <p:ext uri="{BB962C8B-B14F-4D97-AF65-F5344CB8AC3E}">
        <p14:creationId xmlns:p14="http://schemas.microsoft.com/office/powerpoint/2010/main" val="170407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80">
            <a:extLst>
              <a:ext uri="{FF2B5EF4-FFF2-40B4-BE49-F238E27FC236}">
                <a16:creationId xmlns:a16="http://schemas.microsoft.com/office/drawing/2014/main" id="{89F0842F-E8FA-2742-B7BA-D5BFEA87F748}"/>
              </a:ext>
            </a:extLst>
          </p:cNvPr>
          <p:cNvPicPr/>
          <p:nvPr/>
        </p:nvPicPr>
        <p:blipFill rotWithShape="1">
          <a:blip r:embed="rId3">
            <a:alphaModFix/>
          </a:blip>
          <a:srcRect/>
          <a:stretch/>
        </p:blipFill>
        <p:spPr>
          <a:xfrm>
            <a:off x="6134100" y="3619500"/>
            <a:ext cx="2886075" cy="3149600"/>
          </a:xfrm>
          <a:prstGeom prst="rect">
            <a:avLst/>
          </a:prstGeom>
          <a:noFill/>
          <a:ln>
            <a:noFill/>
          </a:ln>
        </p:spPr>
      </p:pic>
      <p:sp>
        <p:nvSpPr>
          <p:cNvPr id="2" name="Title 1"/>
          <p:cNvSpPr>
            <a:spLocks noGrp="1"/>
          </p:cNvSpPr>
          <p:nvPr>
            <p:ph type="title"/>
          </p:nvPr>
        </p:nvSpPr>
        <p:spPr/>
        <p:txBody>
          <a:bodyPr>
            <a:normAutofit fontScale="90000"/>
          </a:bodyPr>
          <a:lstStyle/>
          <a:p>
            <a:r>
              <a:rPr lang="en-US" dirty="0" smtClean="0"/>
              <a:t>Hall’s action plan to address the challenges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Employ the Continuous Cycle of Improvement via the Department of Education’s protocol “</a:t>
            </a:r>
            <a:r>
              <a:rPr lang="en-US" b="1" dirty="0" smtClean="0"/>
              <a:t>Plan, Do, Check</a:t>
            </a:r>
            <a:r>
              <a:rPr lang="en-US" dirty="0" smtClean="0"/>
              <a:t>” to ensure each ESSA Indicator is fully implemented.</a:t>
            </a:r>
          </a:p>
          <a:p>
            <a:pPr marL="514350" indent="-514350">
              <a:buFont typeface="+mj-lt"/>
              <a:buAutoNum type="arabicPeriod"/>
            </a:pPr>
            <a:r>
              <a:rPr lang="en-US" dirty="0" smtClean="0"/>
              <a:t>Emphasis on </a:t>
            </a:r>
            <a:r>
              <a:rPr lang="en-US" b="1" dirty="0" smtClean="0"/>
              <a:t>Goal </a:t>
            </a:r>
            <a:r>
              <a:rPr lang="en-US" b="1" dirty="0"/>
              <a:t>Statement #1</a:t>
            </a:r>
            <a:r>
              <a:rPr lang="en-US" dirty="0"/>
              <a:t>: To reduce the achievement gap for Hall High School students through the </a:t>
            </a:r>
            <a:r>
              <a:rPr lang="en-US" dirty="0" smtClean="0"/>
              <a:t>implementation               </a:t>
            </a:r>
            <a:r>
              <a:rPr lang="en-US" dirty="0"/>
              <a:t>of highly engaging and rigorous coursework in Reading, </a:t>
            </a:r>
            <a:r>
              <a:rPr lang="en-US" dirty="0" smtClean="0"/>
              <a:t>         Writing</a:t>
            </a:r>
            <a:r>
              <a:rPr lang="en-US" dirty="0"/>
              <a:t>, and Mathematics through personalized and </a:t>
            </a:r>
            <a:r>
              <a:rPr lang="en-US" dirty="0" smtClean="0"/>
              <a:t>              blended </a:t>
            </a:r>
            <a:r>
              <a:rPr lang="en-US" dirty="0"/>
              <a:t>learning</a:t>
            </a:r>
            <a:r>
              <a:rPr lang="en-US" dirty="0" smtClean="0"/>
              <a:t>.</a:t>
            </a:r>
          </a:p>
          <a:p>
            <a:pPr marL="0" indent="0">
              <a:buNone/>
            </a:pPr>
            <a:endParaRPr lang="en-US" dirty="0"/>
          </a:p>
        </p:txBody>
      </p:sp>
    </p:spTree>
    <p:extLst>
      <p:ext uri="{BB962C8B-B14F-4D97-AF65-F5344CB8AC3E}">
        <p14:creationId xmlns:p14="http://schemas.microsoft.com/office/powerpoint/2010/main" val="335170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Hall High Overall ESSA Index</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84312729"/>
              </p:ext>
            </p:extLst>
          </p:nvPr>
        </p:nvGraphicFramePr>
        <p:xfrm>
          <a:off x="0" y="2"/>
          <a:ext cx="9144000" cy="6946407"/>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38179">
                <a:tc>
                  <a:txBody>
                    <a:bodyPr/>
                    <a:lstStyle/>
                    <a:p>
                      <a:pPr algn="ctr"/>
                      <a:r>
                        <a:rPr lang="en-US" sz="2800" dirty="0" smtClean="0"/>
                        <a:t>Indicator</a:t>
                      </a:r>
                      <a:endParaRPr lang="en-US" sz="2800" dirty="0"/>
                    </a:p>
                  </a:txBody>
                  <a:tcPr marL="68580" marR="68580"/>
                </a:tc>
                <a:tc>
                  <a:txBody>
                    <a:bodyPr/>
                    <a:lstStyle/>
                    <a:p>
                      <a:pPr algn="ctr"/>
                      <a:r>
                        <a:rPr lang="en-US" sz="2400" dirty="0" smtClean="0"/>
                        <a:t>Indicator Score</a:t>
                      </a:r>
                      <a:endParaRPr lang="en-US" sz="2400" dirty="0"/>
                    </a:p>
                  </a:txBody>
                  <a:tcPr marL="68580" marR="68580"/>
                </a:tc>
                <a:extLst>
                  <a:ext uri="{0D108BD9-81ED-4DB2-BD59-A6C34878D82A}">
                    <a16:rowId xmlns:a16="http://schemas.microsoft.com/office/drawing/2014/main" val="10000"/>
                  </a:ext>
                </a:extLst>
              </a:tr>
              <a:tr h="795973">
                <a:tc>
                  <a:txBody>
                    <a:bodyPr/>
                    <a:lstStyle/>
                    <a:p>
                      <a:r>
                        <a:rPr lang="en-US" sz="2400" b="1" dirty="0" smtClean="0"/>
                        <a:t>Weighted</a:t>
                      </a:r>
                      <a:r>
                        <a:rPr lang="en-US" sz="2400" b="1" baseline="0" dirty="0" smtClean="0"/>
                        <a:t> Achievement</a:t>
                      </a:r>
                      <a:endParaRPr lang="en-US" sz="2400" b="1" dirty="0"/>
                    </a:p>
                  </a:txBody>
                  <a:tcPr marL="68580" marR="68580"/>
                </a:tc>
                <a:tc>
                  <a:txBody>
                    <a:bodyPr/>
                    <a:lstStyle/>
                    <a:p>
                      <a:r>
                        <a:rPr lang="en-US" sz="3200" dirty="0" smtClean="0"/>
                        <a:t>12.94</a:t>
                      </a:r>
                      <a:endParaRPr lang="en-US" sz="3200" dirty="0"/>
                    </a:p>
                  </a:txBody>
                  <a:tcPr marL="68580" marR="68580"/>
                </a:tc>
                <a:extLst>
                  <a:ext uri="{0D108BD9-81ED-4DB2-BD59-A6C34878D82A}">
                    <a16:rowId xmlns:a16="http://schemas.microsoft.com/office/drawing/2014/main" val="10001"/>
                  </a:ext>
                </a:extLst>
              </a:tr>
              <a:tr h="795973">
                <a:tc>
                  <a:txBody>
                    <a:bodyPr/>
                    <a:lstStyle/>
                    <a:p>
                      <a:r>
                        <a:rPr lang="en-US" sz="2400" b="1" dirty="0" smtClean="0"/>
                        <a:t>Value-Added Growth</a:t>
                      </a:r>
                      <a:endParaRPr lang="en-US" sz="2400" b="1" dirty="0"/>
                    </a:p>
                  </a:txBody>
                  <a:tcPr marL="68580" marR="68580"/>
                </a:tc>
                <a:tc>
                  <a:txBody>
                    <a:bodyPr/>
                    <a:lstStyle/>
                    <a:p>
                      <a:r>
                        <a:rPr lang="en-US" sz="3200" dirty="0" smtClean="0"/>
                        <a:t>79.93</a:t>
                      </a:r>
                      <a:endParaRPr lang="en-US" sz="3200" dirty="0"/>
                    </a:p>
                  </a:txBody>
                  <a:tcPr marL="68580" marR="68580"/>
                </a:tc>
                <a:extLst>
                  <a:ext uri="{0D108BD9-81ED-4DB2-BD59-A6C34878D82A}">
                    <a16:rowId xmlns:a16="http://schemas.microsoft.com/office/drawing/2014/main" val="10002"/>
                  </a:ext>
                </a:extLst>
              </a:tr>
              <a:tr h="1061296">
                <a:tc>
                  <a:txBody>
                    <a:bodyPr/>
                    <a:lstStyle/>
                    <a:p>
                      <a:r>
                        <a:rPr lang="en-US" sz="2400" b="1" dirty="0" smtClean="0"/>
                        <a:t>School Quality and Student Success (SQSS)</a:t>
                      </a:r>
                      <a:endParaRPr lang="en-US" sz="2400" b="1" dirty="0"/>
                    </a:p>
                  </a:txBody>
                  <a:tcPr marL="68580" marR="68580"/>
                </a:tc>
                <a:tc>
                  <a:txBody>
                    <a:bodyPr/>
                    <a:lstStyle/>
                    <a:p>
                      <a:r>
                        <a:rPr lang="en-US" sz="3200" dirty="0" smtClean="0"/>
                        <a:t>33.97</a:t>
                      </a:r>
                      <a:endParaRPr lang="en-US" sz="3200" dirty="0"/>
                    </a:p>
                  </a:txBody>
                  <a:tcPr marL="68580" marR="68580"/>
                </a:tc>
                <a:extLst>
                  <a:ext uri="{0D108BD9-81ED-4DB2-BD59-A6C34878D82A}">
                    <a16:rowId xmlns:a16="http://schemas.microsoft.com/office/drawing/2014/main" val="10003"/>
                  </a:ext>
                </a:extLst>
              </a:tr>
              <a:tr h="795973">
                <a:tc>
                  <a:txBody>
                    <a:bodyPr/>
                    <a:lstStyle/>
                    <a:p>
                      <a:r>
                        <a:rPr lang="en-US" sz="2400" b="1" dirty="0" smtClean="0"/>
                        <a:t>4-Year Graduation Rate</a:t>
                      </a:r>
                      <a:endParaRPr lang="en-US" sz="2400" b="1" dirty="0"/>
                    </a:p>
                  </a:txBody>
                  <a:tcPr marL="68580" marR="68580"/>
                </a:tc>
                <a:tc>
                  <a:txBody>
                    <a:bodyPr/>
                    <a:lstStyle/>
                    <a:p>
                      <a:r>
                        <a:rPr lang="en-US" sz="3200" dirty="0" smtClean="0"/>
                        <a:t>68.57</a:t>
                      </a:r>
                      <a:endParaRPr lang="en-US" sz="3200" dirty="0"/>
                    </a:p>
                  </a:txBody>
                  <a:tcPr marL="68580" marR="68580"/>
                </a:tc>
                <a:extLst>
                  <a:ext uri="{0D108BD9-81ED-4DB2-BD59-A6C34878D82A}">
                    <a16:rowId xmlns:a16="http://schemas.microsoft.com/office/drawing/2014/main" val="10004"/>
                  </a:ext>
                </a:extLst>
              </a:tr>
              <a:tr h="795973">
                <a:tc>
                  <a:txBody>
                    <a:bodyPr/>
                    <a:lstStyle/>
                    <a:p>
                      <a:r>
                        <a:rPr lang="en-US" sz="2400" b="1" dirty="0" smtClean="0"/>
                        <a:t>5-Year</a:t>
                      </a:r>
                      <a:r>
                        <a:rPr lang="en-US" sz="2400" b="1" baseline="0" dirty="0" smtClean="0"/>
                        <a:t> Graduation Rate</a:t>
                      </a:r>
                      <a:endParaRPr lang="en-US" sz="2400" b="1" dirty="0"/>
                    </a:p>
                  </a:txBody>
                  <a:tcPr marL="68580" marR="68580"/>
                </a:tc>
                <a:tc>
                  <a:txBody>
                    <a:bodyPr/>
                    <a:lstStyle/>
                    <a:p>
                      <a:r>
                        <a:rPr lang="en-US" sz="3200" dirty="0" smtClean="0"/>
                        <a:t>68.35</a:t>
                      </a:r>
                      <a:endParaRPr lang="en-US" sz="3200" dirty="0"/>
                    </a:p>
                  </a:txBody>
                  <a:tcPr marL="68580" marR="68580"/>
                </a:tc>
                <a:extLst>
                  <a:ext uri="{0D108BD9-81ED-4DB2-BD59-A6C34878D82A}">
                    <a16:rowId xmlns:a16="http://schemas.microsoft.com/office/drawing/2014/main" val="10005"/>
                  </a:ext>
                </a:extLst>
              </a:tr>
              <a:tr h="1374633">
                <a:tc>
                  <a:txBody>
                    <a:bodyPr/>
                    <a:lstStyle/>
                    <a:p>
                      <a:r>
                        <a:rPr lang="en-US" sz="4400" b="1" dirty="0" smtClean="0"/>
                        <a:t>Overall</a:t>
                      </a:r>
                      <a:r>
                        <a:rPr lang="en-US" sz="4400" b="1" baseline="0" dirty="0" smtClean="0"/>
                        <a:t> ESSA Index Score</a:t>
                      </a:r>
                      <a:endParaRPr lang="en-US" sz="4400" b="1"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dirty="0" smtClean="0"/>
                        <a:t>47.87</a:t>
                      </a:r>
                    </a:p>
                    <a:p>
                      <a:endParaRPr lang="en-US" dirty="0"/>
                    </a:p>
                  </a:txBody>
                  <a:tcPr marL="68580" marR="68580">
                    <a:solidFill>
                      <a:schemeClr val="accent1"/>
                    </a:solidFill>
                  </a:tcPr>
                </a:tc>
                <a:extLst>
                  <a:ext uri="{0D108BD9-81ED-4DB2-BD59-A6C34878D82A}">
                    <a16:rowId xmlns:a16="http://schemas.microsoft.com/office/drawing/2014/main" val="10006"/>
                  </a:ext>
                </a:extLst>
              </a:tr>
            </a:tbl>
          </a:graphicData>
        </a:graphic>
      </p:graphicFrame>
      <p:sp>
        <p:nvSpPr>
          <p:cNvPr id="6" name="Oval 5"/>
          <p:cNvSpPr/>
          <p:nvPr/>
        </p:nvSpPr>
        <p:spPr>
          <a:xfrm>
            <a:off x="1314451" y="3962400"/>
            <a:ext cx="1771650" cy="1752600"/>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735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9F23CA-13BC-7B48-A683-3CF7C21BE35D}"/>
              </a:ext>
            </a:extLst>
          </p:cNvPr>
          <p:cNvGraphicFramePr>
            <a:graphicFrameLocks noGrp="1"/>
          </p:cNvGraphicFramePr>
          <p:nvPr>
            <p:extLst>
              <p:ext uri="{D42A27DB-BD31-4B8C-83A1-F6EECF244321}">
                <p14:modId xmlns:p14="http://schemas.microsoft.com/office/powerpoint/2010/main" val="3120269885"/>
              </p:ext>
            </p:extLst>
          </p:nvPr>
        </p:nvGraphicFramePr>
        <p:xfrm>
          <a:off x="2" y="143039"/>
          <a:ext cx="8905602" cy="6631291"/>
        </p:xfrm>
        <a:graphic>
          <a:graphicData uri="http://schemas.openxmlformats.org/drawingml/2006/table">
            <a:tbl>
              <a:tblPr firstRow="1" firstCol="1" bandRow="1">
                <a:tableStyleId>{5C22544A-7EE6-4342-B048-85BDC9FD1C3A}</a:tableStyleId>
              </a:tblPr>
              <a:tblGrid>
                <a:gridCol w="2317381">
                  <a:extLst>
                    <a:ext uri="{9D8B030D-6E8A-4147-A177-3AD203B41FA5}">
                      <a16:colId xmlns:a16="http://schemas.microsoft.com/office/drawing/2014/main" val="508722958"/>
                    </a:ext>
                  </a:extLst>
                </a:gridCol>
                <a:gridCol w="2162462">
                  <a:extLst>
                    <a:ext uri="{9D8B030D-6E8A-4147-A177-3AD203B41FA5}">
                      <a16:colId xmlns:a16="http://schemas.microsoft.com/office/drawing/2014/main" val="3180822811"/>
                    </a:ext>
                  </a:extLst>
                </a:gridCol>
                <a:gridCol w="4425759">
                  <a:extLst>
                    <a:ext uri="{9D8B030D-6E8A-4147-A177-3AD203B41FA5}">
                      <a16:colId xmlns:a16="http://schemas.microsoft.com/office/drawing/2014/main" val="211747658"/>
                    </a:ext>
                  </a:extLst>
                </a:gridCol>
              </a:tblGrid>
              <a:tr h="392823">
                <a:tc>
                  <a:txBody>
                    <a:bodyPr/>
                    <a:lstStyle/>
                    <a:p>
                      <a:pPr marL="0" marR="0" algn="ctr">
                        <a:spcBef>
                          <a:spcPts val="0"/>
                        </a:spcBef>
                        <a:spcAft>
                          <a:spcPts val="0"/>
                        </a:spcAft>
                      </a:pPr>
                      <a:r>
                        <a:rPr lang="en-US" sz="1400" b="1" dirty="0">
                          <a:effectLst/>
                        </a:rPr>
                        <a:t>Indicator</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400" b="1" dirty="0">
                          <a:effectLst/>
                        </a:rPr>
                        <a:t>Grade Level or Cohort for Points Available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400" b="1" dirty="0">
                          <a:effectLst/>
                        </a:rPr>
                        <a:t>Points for Student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extLst>
                  <a:ext uri="{0D108BD9-81ED-4DB2-BD59-A6C34878D82A}">
                    <a16:rowId xmlns:a16="http://schemas.microsoft.com/office/drawing/2014/main" val="2436857804"/>
                  </a:ext>
                </a:extLst>
              </a:tr>
              <a:tr h="785646">
                <a:tc>
                  <a:txBody>
                    <a:bodyPr/>
                    <a:lstStyle/>
                    <a:p>
                      <a:pPr marL="0" marR="0" algn="ctr">
                        <a:spcBef>
                          <a:spcPts val="0"/>
                        </a:spcBef>
                        <a:spcAft>
                          <a:spcPts val="0"/>
                        </a:spcAft>
                      </a:pPr>
                      <a:r>
                        <a:rPr lang="en-US" sz="1200" b="1" dirty="0">
                          <a:effectLst/>
                        </a:rPr>
                        <a:t>Student Engagement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Grades </a:t>
                      </a:r>
                      <a:r>
                        <a:rPr lang="en-US" sz="1200" b="1" dirty="0" smtClean="0">
                          <a:effectLst/>
                        </a:rPr>
                        <a:t>9 </a:t>
                      </a:r>
                      <a:r>
                        <a:rPr lang="en-US" sz="1200" b="1" dirty="0">
                          <a:effectLst/>
                        </a:rPr>
                        <a:t>-11</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1">
                        <a:lumMod val="40000"/>
                        <a:lumOff val="60000"/>
                      </a:schemeClr>
                    </a:solidFill>
                  </a:tcPr>
                </a:tc>
                <a:tc>
                  <a:txBody>
                    <a:bodyPr/>
                    <a:lstStyle/>
                    <a:p>
                      <a:pPr marL="0" marR="0" algn="ctr">
                        <a:spcBef>
                          <a:spcPts val="0"/>
                        </a:spcBef>
                        <a:spcAft>
                          <a:spcPts val="0"/>
                        </a:spcAft>
                      </a:pPr>
                      <a:r>
                        <a:rPr lang="en-US" sz="1200" b="1" dirty="0">
                          <a:effectLst/>
                        </a:rPr>
                        <a:t>Point based on Chronic Absence (CA) risk level:</a:t>
                      </a:r>
                    </a:p>
                    <a:p>
                      <a:pPr marL="0" marR="0" algn="ctr">
                        <a:spcBef>
                          <a:spcPts val="0"/>
                        </a:spcBef>
                        <a:spcAft>
                          <a:spcPts val="0"/>
                        </a:spcAft>
                      </a:pPr>
                      <a:r>
                        <a:rPr lang="en-US" sz="1200" b="1" dirty="0">
                          <a:effectLst/>
                        </a:rPr>
                        <a:t>CA&lt;5%                = 1.0 Point</a:t>
                      </a:r>
                    </a:p>
                    <a:p>
                      <a:pPr marL="0" marR="0" algn="ctr">
                        <a:spcBef>
                          <a:spcPts val="0"/>
                        </a:spcBef>
                        <a:spcAft>
                          <a:spcPts val="0"/>
                        </a:spcAft>
                      </a:pPr>
                      <a:r>
                        <a:rPr lang="en-US" sz="1200" b="1" dirty="0">
                          <a:effectLst/>
                        </a:rPr>
                        <a:t>5&lt; =CA &lt; 10%     = 0.5 Point</a:t>
                      </a:r>
                    </a:p>
                    <a:p>
                      <a:pPr marL="0" marR="0" algn="ctr">
                        <a:spcBef>
                          <a:spcPts val="0"/>
                        </a:spcBef>
                        <a:spcAft>
                          <a:spcPts val="0"/>
                        </a:spcAft>
                      </a:pPr>
                      <a:r>
                        <a:rPr lang="en-US" sz="1200" b="1" dirty="0">
                          <a:effectLst/>
                        </a:rPr>
                        <a:t>CA &gt;=10%           = 0.0  Point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rgbClr val="FFFF00"/>
                    </a:solidFill>
                  </a:tcPr>
                </a:tc>
                <a:extLst>
                  <a:ext uri="{0D108BD9-81ED-4DB2-BD59-A6C34878D82A}">
                    <a16:rowId xmlns:a16="http://schemas.microsoft.com/office/drawing/2014/main" val="1487273867"/>
                  </a:ext>
                </a:extLst>
              </a:tr>
              <a:tr h="392823">
                <a:tc>
                  <a:txBody>
                    <a:bodyPr/>
                    <a:lstStyle/>
                    <a:p>
                      <a:pPr marL="0" marR="0" algn="ctr">
                        <a:spcBef>
                          <a:spcPts val="0"/>
                        </a:spcBef>
                        <a:spcAft>
                          <a:spcPts val="0"/>
                        </a:spcAft>
                      </a:pPr>
                      <a:r>
                        <a:rPr lang="en-US" sz="1200" b="1" dirty="0">
                          <a:effectLst/>
                        </a:rPr>
                        <a:t>Science Achievement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Grades </a:t>
                      </a:r>
                      <a:r>
                        <a:rPr lang="en-US" sz="1200" b="1" dirty="0" smtClean="0">
                          <a:effectLst/>
                        </a:rPr>
                        <a:t>9 </a:t>
                      </a:r>
                      <a:r>
                        <a:rPr lang="en-US" sz="1200" b="1" dirty="0">
                          <a:effectLst/>
                        </a:rPr>
                        <a:t>– 10</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Ready or Exceeds = 1.0 Point</a:t>
                      </a:r>
                    </a:p>
                    <a:p>
                      <a:pPr marL="0" marR="0" algn="ctr">
                        <a:spcBef>
                          <a:spcPts val="0"/>
                        </a:spcBef>
                        <a:spcAft>
                          <a:spcPts val="0"/>
                        </a:spcAft>
                      </a:pPr>
                      <a:r>
                        <a:rPr lang="en-US" sz="1200" b="1" dirty="0">
                          <a:effectLst/>
                        </a:rPr>
                        <a:t>Close or Not Ready              = 0.0 Point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4">
                        <a:lumMod val="60000"/>
                        <a:lumOff val="40000"/>
                      </a:schemeClr>
                    </a:solidFill>
                  </a:tcPr>
                </a:tc>
                <a:extLst>
                  <a:ext uri="{0D108BD9-81ED-4DB2-BD59-A6C34878D82A}">
                    <a16:rowId xmlns:a16="http://schemas.microsoft.com/office/drawing/2014/main" val="3889776708"/>
                  </a:ext>
                </a:extLst>
              </a:tr>
              <a:tr h="785646">
                <a:tc>
                  <a:txBody>
                    <a:bodyPr/>
                    <a:lstStyle/>
                    <a:p>
                      <a:pPr marL="0" marR="0" algn="ctr">
                        <a:spcBef>
                          <a:spcPts val="0"/>
                        </a:spcBef>
                        <a:spcAft>
                          <a:spcPts val="0"/>
                        </a:spcAft>
                      </a:pPr>
                      <a:r>
                        <a:rPr lang="en-US" sz="1200" b="1" dirty="0">
                          <a:effectLst/>
                        </a:rPr>
                        <a:t>Science Growth</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Grades </a:t>
                      </a:r>
                      <a:r>
                        <a:rPr lang="en-US" sz="1200" b="1" dirty="0" smtClean="0">
                          <a:effectLst/>
                        </a:rPr>
                        <a:t>9 </a:t>
                      </a:r>
                      <a:r>
                        <a:rPr lang="en-US" sz="1200" b="1" dirty="0">
                          <a:effectLst/>
                        </a:rPr>
                        <a:t>– 10</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1">
                        <a:lumMod val="40000"/>
                        <a:lumOff val="60000"/>
                      </a:schemeClr>
                    </a:solidFill>
                  </a:tcPr>
                </a:tc>
                <a:tc>
                  <a:txBody>
                    <a:bodyPr/>
                    <a:lstStyle/>
                    <a:p>
                      <a:pPr marL="0" marR="0" algn="ctr">
                        <a:spcBef>
                          <a:spcPts val="0"/>
                        </a:spcBef>
                        <a:spcAft>
                          <a:spcPts val="0"/>
                        </a:spcAft>
                      </a:pPr>
                      <a:r>
                        <a:rPr lang="en-US" sz="1200" b="1" dirty="0">
                          <a:effectLst/>
                        </a:rPr>
                        <a:t>Using ACT Aspire Science Value-Added Score Percentile Ranks</a:t>
                      </a:r>
                    </a:p>
                    <a:p>
                      <a:pPr marL="0" marR="0" algn="ctr">
                        <a:spcBef>
                          <a:spcPts val="0"/>
                        </a:spcBef>
                        <a:spcAft>
                          <a:spcPts val="0"/>
                        </a:spcAft>
                      </a:pPr>
                      <a:r>
                        <a:rPr lang="en-US" sz="1200" b="1" dirty="0">
                          <a:effectLst/>
                        </a:rPr>
                        <a:t>VAS PR ≥ 75              = 1.0 Point</a:t>
                      </a:r>
                    </a:p>
                    <a:p>
                      <a:pPr marL="0" marR="0" algn="ctr">
                        <a:spcBef>
                          <a:spcPts val="0"/>
                        </a:spcBef>
                        <a:spcAft>
                          <a:spcPts val="0"/>
                        </a:spcAft>
                      </a:pPr>
                      <a:r>
                        <a:rPr lang="en-US" sz="1200" b="1" dirty="0">
                          <a:effectLst/>
                        </a:rPr>
                        <a:t>25 ≤ VAS PR &lt; 75      = 0.5 Point</a:t>
                      </a:r>
                    </a:p>
                    <a:p>
                      <a:pPr marL="0" marR="0" algn="ctr">
                        <a:spcBef>
                          <a:spcPts val="0"/>
                        </a:spcBef>
                        <a:spcAft>
                          <a:spcPts val="0"/>
                        </a:spcAft>
                      </a:pPr>
                      <a:r>
                        <a:rPr lang="en-US" sz="1200" b="1" dirty="0">
                          <a:effectLst/>
                        </a:rPr>
                        <a:t>VAS PR ≤ 25              = 0.0 Point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4">
                        <a:lumMod val="60000"/>
                        <a:lumOff val="40000"/>
                      </a:schemeClr>
                    </a:solidFill>
                  </a:tcPr>
                </a:tc>
                <a:extLst>
                  <a:ext uri="{0D108BD9-81ED-4DB2-BD59-A6C34878D82A}">
                    <a16:rowId xmlns:a16="http://schemas.microsoft.com/office/drawing/2014/main" val="1352280284"/>
                  </a:ext>
                </a:extLst>
              </a:tr>
              <a:tr h="392823">
                <a:tc>
                  <a:txBody>
                    <a:bodyPr/>
                    <a:lstStyle/>
                    <a:p>
                      <a:pPr marL="0" marR="0" algn="ctr">
                        <a:spcBef>
                          <a:spcPts val="0"/>
                        </a:spcBef>
                        <a:spcAft>
                          <a:spcPts val="0"/>
                        </a:spcAft>
                      </a:pPr>
                      <a:r>
                        <a:rPr lang="en-US" sz="1200" b="1" dirty="0">
                          <a:effectLst/>
                        </a:rPr>
                        <a:t>Reading at Grade Level</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Grades </a:t>
                      </a:r>
                      <a:r>
                        <a:rPr lang="en-US" sz="1200" b="1" dirty="0" smtClean="0">
                          <a:effectLst/>
                        </a:rPr>
                        <a:t>9 </a:t>
                      </a:r>
                      <a:r>
                        <a:rPr lang="en-US" sz="1200" b="1" dirty="0">
                          <a:effectLst/>
                        </a:rPr>
                        <a:t>– 10</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Ready or Exceeds = 1.0 Point</a:t>
                      </a:r>
                    </a:p>
                    <a:p>
                      <a:pPr marL="0" marR="0" algn="ctr">
                        <a:spcBef>
                          <a:spcPts val="0"/>
                        </a:spcBef>
                        <a:spcAft>
                          <a:spcPts val="0"/>
                        </a:spcAft>
                      </a:pPr>
                      <a:r>
                        <a:rPr lang="en-US" sz="1200" b="1" dirty="0">
                          <a:effectLst/>
                        </a:rPr>
                        <a:t>Close or Not Ready              = 0.0 Point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rgbClr val="FFFF00"/>
                    </a:solidFill>
                  </a:tcPr>
                </a:tc>
                <a:extLst>
                  <a:ext uri="{0D108BD9-81ED-4DB2-BD59-A6C34878D82A}">
                    <a16:rowId xmlns:a16="http://schemas.microsoft.com/office/drawing/2014/main" val="3099192517"/>
                  </a:ext>
                </a:extLst>
              </a:tr>
              <a:tr h="392823">
                <a:tc>
                  <a:txBody>
                    <a:bodyPr/>
                    <a:lstStyle/>
                    <a:p>
                      <a:pPr marL="0" marR="0" algn="ctr">
                        <a:spcBef>
                          <a:spcPts val="0"/>
                        </a:spcBef>
                        <a:spcAft>
                          <a:spcPts val="0"/>
                        </a:spcAft>
                      </a:pPr>
                      <a:r>
                        <a:rPr lang="en-US" sz="1200" b="1" dirty="0">
                          <a:effectLst/>
                        </a:rPr>
                        <a:t>ACT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 12 Cycle 7 Enrollment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1">
                        <a:lumMod val="40000"/>
                        <a:lumOff val="60000"/>
                      </a:schemeClr>
                    </a:solidFill>
                  </a:tcPr>
                </a:tc>
                <a:tc>
                  <a:txBody>
                    <a:bodyPr/>
                    <a:lstStyle/>
                    <a:p>
                      <a:pPr marL="0" marR="0" algn="ctr">
                        <a:spcBef>
                          <a:spcPts val="0"/>
                        </a:spcBef>
                        <a:spcAft>
                          <a:spcPts val="0"/>
                        </a:spcAft>
                      </a:pPr>
                      <a:r>
                        <a:rPr lang="en-US" sz="1200" b="1" dirty="0">
                          <a:effectLst/>
                        </a:rPr>
                        <a:t>Best ACT Composite Score ≥ 19 = 1.0 Point</a:t>
                      </a:r>
                    </a:p>
                    <a:p>
                      <a:pPr marL="0" marR="0" algn="ctr">
                        <a:spcBef>
                          <a:spcPts val="0"/>
                        </a:spcBef>
                        <a:spcAft>
                          <a:spcPts val="0"/>
                        </a:spcAft>
                      </a:pPr>
                      <a:r>
                        <a:rPr lang="en-US" sz="1200" b="1" dirty="0">
                          <a:effectLst/>
                        </a:rPr>
                        <a:t>Use best ACT score from prior 3 years.</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rgbClr val="FFFF00"/>
                    </a:solidFill>
                  </a:tcPr>
                </a:tc>
                <a:extLst>
                  <a:ext uri="{0D108BD9-81ED-4DB2-BD59-A6C34878D82A}">
                    <a16:rowId xmlns:a16="http://schemas.microsoft.com/office/drawing/2014/main" val="3562194334"/>
                  </a:ext>
                </a:extLst>
              </a:tr>
              <a:tr h="785646">
                <a:tc>
                  <a:txBody>
                    <a:bodyPr/>
                    <a:lstStyle/>
                    <a:p>
                      <a:pPr marL="0" marR="0" algn="ctr">
                        <a:spcBef>
                          <a:spcPts val="0"/>
                        </a:spcBef>
                        <a:spcAft>
                          <a:spcPts val="0"/>
                        </a:spcAft>
                      </a:pPr>
                      <a:r>
                        <a:rPr lang="en-US" sz="1200" b="1" dirty="0">
                          <a:effectLst/>
                        </a:rPr>
                        <a:t>ACT Readiness Benchmark</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 12 Cycle 7 Enrollment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ACT Reading ≥ 22 = 0.5 point</a:t>
                      </a:r>
                    </a:p>
                    <a:p>
                      <a:pPr marL="0" marR="0" algn="ctr">
                        <a:spcBef>
                          <a:spcPts val="0"/>
                        </a:spcBef>
                        <a:spcAft>
                          <a:spcPts val="0"/>
                        </a:spcAft>
                      </a:pPr>
                      <a:r>
                        <a:rPr lang="en-US" sz="1200" b="1" dirty="0">
                          <a:effectLst/>
                        </a:rPr>
                        <a:t>ACT Math ≥ 22 = 0.5 point</a:t>
                      </a:r>
                    </a:p>
                    <a:p>
                      <a:pPr marL="0" marR="0" algn="ctr">
                        <a:spcBef>
                          <a:spcPts val="0"/>
                        </a:spcBef>
                        <a:spcAft>
                          <a:spcPts val="0"/>
                        </a:spcAft>
                      </a:pPr>
                      <a:r>
                        <a:rPr lang="en-US" sz="1200" b="1" dirty="0">
                          <a:effectLst/>
                        </a:rPr>
                        <a:t>ACT Science ≥ 23 = 0.5 point</a:t>
                      </a:r>
                    </a:p>
                    <a:p>
                      <a:pPr marL="0" marR="0" algn="ctr">
                        <a:spcBef>
                          <a:spcPts val="0"/>
                        </a:spcBef>
                        <a:spcAft>
                          <a:spcPts val="0"/>
                        </a:spcAft>
                      </a:pPr>
                      <a:r>
                        <a:rPr lang="en-US" sz="1200" b="1" dirty="0">
                          <a:effectLst/>
                        </a:rPr>
                        <a:t>Use best ACT score from prior 3 years for each subject.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rgbClr val="FFFF00"/>
                    </a:solidFill>
                  </a:tcPr>
                </a:tc>
                <a:extLst>
                  <a:ext uri="{0D108BD9-81ED-4DB2-BD59-A6C34878D82A}">
                    <a16:rowId xmlns:a16="http://schemas.microsoft.com/office/drawing/2014/main" val="1896665225"/>
                  </a:ext>
                </a:extLst>
              </a:tr>
              <a:tr h="260438">
                <a:tc>
                  <a:txBody>
                    <a:bodyPr/>
                    <a:lstStyle/>
                    <a:p>
                      <a:pPr marL="0" marR="0" algn="ctr">
                        <a:spcBef>
                          <a:spcPts val="0"/>
                        </a:spcBef>
                        <a:spcAft>
                          <a:spcPts val="0"/>
                        </a:spcAft>
                      </a:pPr>
                      <a:r>
                        <a:rPr lang="en-US" sz="1200" b="1" dirty="0">
                          <a:effectLst/>
                        </a:rPr>
                        <a:t>GPA 2.8 or better on 4.0 scale</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 12 Cycle 7 Enrollment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1">
                        <a:lumMod val="40000"/>
                        <a:lumOff val="60000"/>
                      </a:schemeClr>
                    </a:solidFill>
                  </a:tcPr>
                </a:tc>
                <a:tc>
                  <a:txBody>
                    <a:bodyPr/>
                    <a:lstStyle/>
                    <a:p>
                      <a:pPr marL="0" marR="0" algn="ctr">
                        <a:spcBef>
                          <a:spcPts val="0"/>
                        </a:spcBef>
                        <a:spcAft>
                          <a:spcPts val="0"/>
                        </a:spcAft>
                      </a:pPr>
                      <a:r>
                        <a:rPr lang="en-US" sz="1200" b="1" dirty="0">
                          <a:effectLst/>
                        </a:rPr>
                        <a:t>High school final GPA ≥ 2.8 = 1.0 Point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4">
                        <a:lumMod val="60000"/>
                        <a:lumOff val="40000"/>
                      </a:schemeClr>
                    </a:solidFill>
                  </a:tcPr>
                </a:tc>
                <a:extLst>
                  <a:ext uri="{0D108BD9-81ED-4DB2-BD59-A6C34878D82A}">
                    <a16:rowId xmlns:a16="http://schemas.microsoft.com/office/drawing/2014/main" val="2763292656"/>
                  </a:ext>
                </a:extLst>
              </a:tr>
              <a:tr h="589235">
                <a:tc>
                  <a:txBody>
                    <a:bodyPr/>
                    <a:lstStyle/>
                    <a:p>
                      <a:pPr marL="0" marR="0" algn="ctr">
                        <a:spcBef>
                          <a:spcPts val="0"/>
                        </a:spcBef>
                        <a:spcAft>
                          <a:spcPts val="0"/>
                        </a:spcAft>
                      </a:pPr>
                      <a:r>
                        <a:rPr lang="en-US" sz="1200" b="1" dirty="0">
                          <a:effectLst/>
                        </a:rPr>
                        <a:t>Community Service Learning Credits Earned</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 12 Cycle 7 Enrollment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1 or more SL credits earned = 1.0 Point</a:t>
                      </a:r>
                    </a:p>
                    <a:p>
                      <a:pPr marL="0" marR="0" algn="ctr">
                        <a:spcBef>
                          <a:spcPts val="0"/>
                        </a:spcBef>
                        <a:spcAft>
                          <a:spcPts val="0"/>
                        </a:spcAft>
                      </a:pPr>
                      <a:r>
                        <a:rPr lang="en-US" sz="1200" b="1" dirty="0">
                          <a:effectLst/>
                        </a:rPr>
                        <a:t>Act 648 of 1993 course #496010 or other state approved courses</a:t>
                      </a:r>
                    </a:p>
                    <a:p>
                      <a:pPr marL="0" marR="0" algn="ctr">
                        <a:spcBef>
                          <a:spcPts val="0"/>
                        </a:spcBef>
                        <a:spcAft>
                          <a:spcPts val="0"/>
                        </a:spcAft>
                      </a:pPr>
                      <a:r>
                        <a:rPr lang="en-US" sz="1200" b="1" dirty="0">
                          <a:effectLst/>
                        </a:rPr>
                        <a:t>Credits earned at any time during grades 9 - 12</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rgbClr val="FFFF00"/>
                    </a:solidFill>
                  </a:tcPr>
                </a:tc>
                <a:extLst>
                  <a:ext uri="{0D108BD9-81ED-4DB2-BD59-A6C34878D82A}">
                    <a16:rowId xmlns:a16="http://schemas.microsoft.com/office/drawing/2014/main" val="2561227922"/>
                  </a:ext>
                </a:extLst>
              </a:tr>
              <a:tr h="589235">
                <a:tc>
                  <a:txBody>
                    <a:bodyPr/>
                    <a:lstStyle/>
                    <a:p>
                      <a:pPr marL="0" marR="0" algn="ctr">
                        <a:spcBef>
                          <a:spcPts val="0"/>
                        </a:spcBef>
                        <a:spcAft>
                          <a:spcPts val="0"/>
                        </a:spcAft>
                      </a:pPr>
                      <a:r>
                        <a:rPr lang="en-US" sz="1200" b="1" dirty="0">
                          <a:effectLst/>
                        </a:rPr>
                        <a:t>On-time Credits</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Grades 9 -11</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1">
                        <a:lumMod val="40000"/>
                        <a:lumOff val="60000"/>
                      </a:schemeClr>
                    </a:solidFill>
                  </a:tcPr>
                </a:tc>
                <a:tc>
                  <a:txBody>
                    <a:bodyPr/>
                    <a:lstStyle/>
                    <a:p>
                      <a:pPr marL="0" marR="0" algn="ctr">
                        <a:spcBef>
                          <a:spcPts val="0"/>
                        </a:spcBef>
                        <a:spcAft>
                          <a:spcPts val="0"/>
                        </a:spcAft>
                      </a:pPr>
                      <a:r>
                        <a:rPr lang="en-US" sz="1200" b="1" dirty="0">
                          <a:effectLst/>
                        </a:rPr>
                        <a:t>Grade 9 completed ≥ 5.5 credit = 1.0 Point</a:t>
                      </a:r>
                    </a:p>
                    <a:p>
                      <a:pPr marL="0" marR="0" algn="ctr">
                        <a:spcBef>
                          <a:spcPts val="0"/>
                        </a:spcBef>
                        <a:spcAft>
                          <a:spcPts val="0"/>
                        </a:spcAft>
                      </a:pPr>
                      <a:r>
                        <a:rPr lang="en-US" sz="1200" b="1" dirty="0">
                          <a:effectLst/>
                        </a:rPr>
                        <a:t>Grade 10 completed ≥ 11.0 credits = 1.0 Point</a:t>
                      </a:r>
                    </a:p>
                    <a:p>
                      <a:pPr marL="0" marR="0" algn="ctr">
                        <a:spcBef>
                          <a:spcPts val="0"/>
                        </a:spcBef>
                        <a:spcAft>
                          <a:spcPts val="0"/>
                        </a:spcAft>
                      </a:pPr>
                      <a:r>
                        <a:rPr lang="en-US" sz="1200" b="1" dirty="0">
                          <a:effectLst/>
                        </a:rPr>
                        <a:t>Grade 11 completed ≥ 16.5 credits = 1.0 Point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rgbClr val="FFFF00"/>
                    </a:solidFill>
                  </a:tcPr>
                </a:tc>
                <a:extLst>
                  <a:ext uri="{0D108BD9-81ED-4DB2-BD59-A6C34878D82A}">
                    <a16:rowId xmlns:a16="http://schemas.microsoft.com/office/drawing/2014/main" val="2972070632"/>
                  </a:ext>
                </a:extLst>
              </a:tr>
              <a:tr h="448941">
                <a:tc>
                  <a:txBody>
                    <a:bodyPr/>
                    <a:lstStyle/>
                    <a:p>
                      <a:pPr marL="0" marR="0" algn="ctr">
                        <a:spcBef>
                          <a:spcPts val="0"/>
                        </a:spcBef>
                        <a:spcAft>
                          <a:spcPts val="0"/>
                        </a:spcAft>
                      </a:pPr>
                      <a:r>
                        <a:rPr lang="en-US" sz="1200" b="1" dirty="0">
                          <a:effectLst/>
                        </a:rPr>
                        <a:t>Computer Science Course Credits Earned</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Grade 12 Cycle 7 Enrollment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tc>
                <a:tc>
                  <a:txBody>
                    <a:bodyPr/>
                    <a:lstStyle/>
                    <a:p>
                      <a:pPr marL="0" marR="0" algn="ctr">
                        <a:spcBef>
                          <a:spcPts val="0"/>
                        </a:spcBef>
                        <a:spcAft>
                          <a:spcPts val="0"/>
                        </a:spcAft>
                      </a:pPr>
                      <a:r>
                        <a:rPr lang="en-US" sz="1200" b="1" dirty="0">
                          <a:effectLst/>
                        </a:rPr>
                        <a:t>Credits earned ≥ 1 = 1.0 Point</a:t>
                      </a:r>
                    </a:p>
                    <a:p>
                      <a:pPr marL="0" marR="0" algn="ctr">
                        <a:spcBef>
                          <a:spcPts val="0"/>
                        </a:spcBef>
                        <a:spcAft>
                          <a:spcPts val="0"/>
                        </a:spcAft>
                      </a:pPr>
                      <a:r>
                        <a:rPr lang="en-US" sz="1200" b="1" dirty="0">
                          <a:effectLst/>
                        </a:rPr>
                        <a:t>Credits earned at any time during grades 9 - 12</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4">
                        <a:lumMod val="60000"/>
                        <a:lumOff val="40000"/>
                      </a:schemeClr>
                    </a:solidFill>
                  </a:tcPr>
                </a:tc>
                <a:extLst>
                  <a:ext uri="{0D108BD9-81ED-4DB2-BD59-A6C34878D82A}">
                    <a16:rowId xmlns:a16="http://schemas.microsoft.com/office/drawing/2014/main" val="3959912569"/>
                  </a:ext>
                </a:extLst>
              </a:tr>
              <a:tr h="781315">
                <a:tc>
                  <a:txBody>
                    <a:bodyPr/>
                    <a:lstStyle/>
                    <a:p>
                      <a:pPr marL="0" marR="0" algn="ctr">
                        <a:spcBef>
                          <a:spcPts val="0"/>
                        </a:spcBef>
                        <a:spcAft>
                          <a:spcPts val="0"/>
                        </a:spcAft>
                      </a:pPr>
                      <a:r>
                        <a:rPr lang="en-US" sz="1200" b="1" dirty="0">
                          <a:effectLst/>
                        </a:rPr>
                        <a:t>Advanced </a:t>
                      </a:r>
                      <a:r>
                        <a:rPr lang="en-US" sz="1200" b="1" dirty="0" smtClean="0">
                          <a:effectLst/>
                        </a:rPr>
                        <a:t>Placement/Concurrent </a:t>
                      </a:r>
                      <a:r>
                        <a:rPr lang="en-US" sz="1200" b="1" dirty="0">
                          <a:effectLst/>
                        </a:rPr>
                        <a:t>Credit Courses </a:t>
                      </a:r>
                    </a:p>
                  </a:txBody>
                  <a:tcPr marL="23287" marR="23287" marT="0" marB="0" anchor="ctr"/>
                </a:tc>
                <a:tc>
                  <a:txBody>
                    <a:bodyPr/>
                    <a:lstStyle/>
                    <a:p>
                      <a:pPr marL="0" marR="0" algn="ctr">
                        <a:spcBef>
                          <a:spcPts val="0"/>
                        </a:spcBef>
                        <a:spcAft>
                          <a:spcPts val="0"/>
                        </a:spcAft>
                      </a:pPr>
                      <a:r>
                        <a:rPr lang="en-US" sz="1200" b="1" dirty="0">
                          <a:effectLst/>
                        </a:rPr>
                        <a:t>Grade 12 Cycle 7 Enrollment</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chemeClr val="accent1">
                        <a:lumMod val="40000"/>
                        <a:lumOff val="60000"/>
                      </a:schemeClr>
                    </a:solidFill>
                  </a:tcPr>
                </a:tc>
                <a:tc>
                  <a:txBody>
                    <a:bodyPr/>
                    <a:lstStyle/>
                    <a:p>
                      <a:pPr marL="0" marR="0" algn="ctr">
                        <a:spcBef>
                          <a:spcPts val="0"/>
                        </a:spcBef>
                        <a:spcAft>
                          <a:spcPts val="0"/>
                        </a:spcAft>
                      </a:pPr>
                      <a:r>
                        <a:rPr lang="en-US" sz="1200" b="1" dirty="0">
                          <a:effectLst/>
                        </a:rPr>
                        <a:t>Credits earned ≥ 1 = 1.0 Point</a:t>
                      </a:r>
                    </a:p>
                    <a:p>
                      <a:pPr marL="0" marR="0" algn="ctr">
                        <a:spcBef>
                          <a:spcPts val="0"/>
                        </a:spcBef>
                        <a:spcAft>
                          <a:spcPts val="0"/>
                        </a:spcAft>
                      </a:pPr>
                      <a:r>
                        <a:rPr lang="en-US" sz="1200" b="1" dirty="0">
                          <a:effectLst/>
                        </a:rPr>
                        <a:t>Credits earned at any time during grades 9 - 12</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287" marR="23287" marT="0" marB="0" anchor="ctr">
                    <a:solidFill>
                      <a:srgbClr val="FFFF00"/>
                    </a:solidFill>
                  </a:tcPr>
                </a:tc>
                <a:extLst>
                  <a:ext uri="{0D108BD9-81ED-4DB2-BD59-A6C34878D82A}">
                    <a16:rowId xmlns:a16="http://schemas.microsoft.com/office/drawing/2014/main" val="1424522827"/>
                  </a:ext>
                </a:extLst>
              </a:tr>
            </a:tbl>
          </a:graphicData>
        </a:graphic>
      </p:graphicFrame>
      <p:sp>
        <p:nvSpPr>
          <p:cNvPr id="3" name="Rectangle 1">
            <a:extLst>
              <a:ext uri="{FF2B5EF4-FFF2-40B4-BE49-F238E27FC236}">
                <a16:creationId xmlns:a16="http://schemas.microsoft.com/office/drawing/2014/main" id="{87C18E51-B9C4-2241-9FC1-B3CC83EA6117}"/>
              </a:ext>
            </a:extLst>
          </p:cNvPr>
          <p:cNvSpPr>
            <a:spLocks noChangeArrowheads="1"/>
          </p:cNvSpPr>
          <p:nvPr/>
        </p:nvSpPr>
        <p:spPr bwMode="auto">
          <a:xfrm>
            <a:off x="-3444034" y="1502551"/>
            <a:ext cx="205706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6392637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3470</Words>
  <Application>Microsoft Office PowerPoint</Application>
  <PresentationFormat>On-screen Show (4:3)</PresentationFormat>
  <Paragraphs>1391</Paragraphs>
  <Slides>27</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Hall High School</vt:lpstr>
      <vt:lpstr>Hall’s Discipline and Enrollment Data</vt:lpstr>
      <vt:lpstr>Hall’s Teacher Attendance Data</vt:lpstr>
      <vt:lpstr>Hall’s Math Data</vt:lpstr>
      <vt:lpstr>Hall’s English Data</vt:lpstr>
      <vt:lpstr>Hall’s Challenges</vt:lpstr>
      <vt:lpstr>Hall’s action plan to address the challenges</vt:lpstr>
      <vt:lpstr>Hall High Overall ESSA Index</vt:lpstr>
      <vt:lpstr>PowerPoint Presentation</vt:lpstr>
      <vt:lpstr>Cloverdale Middle School</vt:lpstr>
      <vt:lpstr>Cloverdale Middle School Discipline and Enrollment Data</vt:lpstr>
      <vt:lpstr>Cloverdale Middle School Teacher Attendance Data</vt:lpstr>
      <vt:lpstr>Cloverdale Middle School Student Attendance Data</vt:lpstr>
      <vt:lpstr>PowerPoint Presentation</vt:lpstr>
      <vt:lpstr>PowerPoint Presentation</vt:lpstr>
      <vt:lpstr>Challenges</vt:lpstr>
      <vt:lpstr>Goal 1</vt:lpstr>
      <vt:lpstr>Goal 2</vt:lpstr>
      <vt:lpstr>Henderson Middle School</vt:lpstr>
      <vt:lpstr>Discipline and Enrollment Data</vt:lpstr>
      <vt:lpstr>Teacher Attendance Data</vt:lpstr>
      <vt:lpstr>Math Data</vt:lpstr>
      <vt:lpstr>English Data</vt:lpstr>
      <vt:lpstr>Challenges</vt:lpstr>
      <vt:lpstr>Goal 1</vt:lpstr>
      <vt:lpstr>Goal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dc:title>
  <dc:creator>Williams, Frank</dc:creator>
  <cp:lastModifiedBy>Perry, Jasmine</cp:lastModifiedBy>
  <cp:revision>18</cp:revision>
  <dcterms:created xsi:type="dcterms:W3CDTF">2018-04-18T15:45:21Z</dcterms:created>
  <dcterms:modified xsi:type="dcterms:W3CDTF">2018-04-19T18:09:34Z</dcterms:modified>
</cp:coreProperties>
</file>